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4"/>
  </p:notesMasterIdLst>
  <p:sldIdLst>
    <p:sldId id="256" r:id="rId5"/>
    <p:sldId id="290" r:id="rId6"/>
    <p:sldId id="271" r:id="rId7"/>
    <p:sldId id="282" r:id="rId8"/>
    <p:sldId id="340" r:id="rId9"/>
    <p:sldId id="341" r:id="rId10"/>
    <p:sldId id="335" r:id="rId11"/>
    <p:sldId id="337" r:id="rId12"/>
    <p:sldId id="338" r:id="rId13"/>
    <p:sldId id="345" r:id="rId14"/>
    <p:sldId id="346" r:id="rId15"/>
    <p:sldId id="342" r:id="rId16"/>
    <p:sldId id="339" r:id="rId17"/>
    <p:sldId id="343" r:id="rId18"/>
    <p:sldId id="323" r:id="rId19"/>
    <p:sldId id="324" r:id="rId20"/>
    <p:sldId id="325" r:id="rId21"/>
    <p:sldId id="331" r:id="rId22"/>
    <p:sldId id="34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5441" autoAdjust="0"/>
  </p:normalViewPr>
  <p:slideViewPr>
    <p:cSldViewPr snapToGrid="0">
      <p:cViewPr varScale="1">
        <p:scale>
          <a:sx n="109" d="100"/>
          <a:sy n="109" d="100"/>
        </p:scale>
        <p:origin x="72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www.youtube.com/results?search_query=mr+thorne+letter+sounds"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ww.oxfordowl.co.uk/"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youtube.com/results?search_query=mr+thorne+letter+sound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oxfordowl.co.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8557D-BB61-4560-ADEB-913787ADA41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C30AC12-275C-47E9-B6DB-FC7519CEC415}">
      <dgm:prSet custT="1"/>
      <dgm:spPr/>
      <dgm:t>
        <a:bodyPr/>
        <a:lstStyle/>
        <a:p>
          <a:r>
            <a:rPr lang="en-GB" sz="1800" dirty="0">
              <a:solidFill>
                <a:schemeClr val="tx1"/>
              </a:solidFill>
            </a:rPr>
            <a:t>Phonics is a way of teaching children how to read and write.</a:t>
          </a:r>
          <a:endParaRPr lang="en-US" sz="1800" dirty="0">
            <a:solidFill>
              <a:schemeClr val="tx1"/>
            </a:solidFill>
          </a:endParaRPr>
        </a:p>
      </dgm:t>
    </dgm:pt>
    <dgm:pt modelId="{CF475473-32A2-48D7-8E8C-184900225843}" type="parTrans" cxnId="{613856E6-59D7-46C9-A96F-9F777D8EE0B2}">
      <dgm:prSet/>
      <dgm:spPr/>
      <dgm:t>
        <a:bodyPr/>
        <a:lstStyle/>
        <a:p>
          <a:endParaRPr lang="en-US"/>
        </a:p>
      </dgm:t>
    </dgm:pt>
    <dgm:pt modelId="{6DAF2AAE-C285-4312-8D21-0C91EE20D466}" type="sibTrans" cxnId="{613856E6-59D7-46C9-A96F-9F777D8EE0B2}">
      <dgm:prSet/>
      <dgm:spPr/>
      <dgm:t>
        <a:bodyPr/>
        <a:lstStyle/>
        <a:p>
          <a:endParaRPr lang="en-US"/>
        </a:p>
      </dgm:t>
    </dgm:pt>
    <dgm:pt modelId="{1A7183DA-81FF-4FDF-A00C-97493114D444}">
      <dgm:prSet custT="1"/>
      <dgm:spPr/>
      <dgm:t>
        <a:bodyPr/>
        <a:lstStyle/>
        <a:p>
          <a:r>
            <a:rPr lang="en-GB" sz="1800" dirty="0">
              <a:solidFill>
                <a:schemeClr val="tx1"/>
              </a:solidFill>
            </a:rPr>
            <a:t>Teaches children to blend the sounds (phonemes) of letters (grapheme) together to read unfamiliar words.</a:t>
          </a:r>
          <a:endParaRPr lang="en-US" sz="1800" dirty="0">
            <a:solidFill>
              <a:schemeClr val="tx1"/>
            </a:solidFill>
          </a:endParaRPr>
        </a:p>
      </dgm:t>
    </dgm:pt>
    <dgm:pt modelId="{ED240AC0-7D45-466A-84A6-3983E7823798}" type="parTrans" cxnId="{F1202ECC-647E-4F0F-9A56-5E862477207E}">
      <dgm:prSet/>
      <dgm:spPr/>
      <dgm:t>
        <a:bodyPr/>
        <a:lstStyle/>
        <a:p>
          <a:endParaRPr lang="en-US"/>
        </a:p>
      </dgm:t>
    </dgm:pt>
    <dgm:pt modelId="{C80EB38C-D8CD-43B0-A4AF-3BDCA9159A27}" type="sibTrans" cxnId="{F1202ECC-647E-4F0F-9A56-5E862477207E}">
      <dgm:prSet/>
      <dgm:spPr/>
      <dgm:t>
        <a:bodyPr/>
        <a:lstStyle/>
        <a:p>
          <a:endParaRPr lang="en-US"/>
        </a:p>
      </dgm:t>
    </dgm:pt>
    <dgm:pt modelId="{E2C3850C-77EF-4A05-A20E-05B70C4F67B1}">
      <dgm:prSet custT="1"/>
      <dgm:spPr/>
      <dgm:t>
        <a:bodyPr/>
        <a:lstStyle/>
        <a:p>
          <a:r>
            <a:rPr lang="en-GB" sz="1800" dirty="0">
              <a:solidFill>
                <a:schemeClr val="tx1"/>
              </a:solidFill>
            </a:rPr>
            <a:t> Children are expected to read a range of common words fluently by the end of Reception </a:t>
          </a:r>
          <a:endParaRPr lang="en-US" sz="1800" dirty="0">
            <a:solidFill>
              <a:schemeClr val="tx1"/>
            </a:solidFill>
          </a:endParaRPr>
        </a:p>
      </dgm:t>
    </dgm:pt>
    <dgm:pt modelId="{6828CD08-0298-4927-BBBB-5C2398621C2B}" type="parTrans" cxnId="{F12F9EEA-64E1-44F3-9899-D00C82DC9C8F}">
      <dgm:prSet/>
      <dgm:spPr/>
      <dgm:t>
        <a:bodyPr/>
        <a:lstStyle/>
        <a:p>
          <a:endParaRPr lang="en-US"/>
        </a:p>
      </dgm:t>
    </dgm:pt>
    <dgm:pt modelId="{DC40EB5F-90A8-4E58-A3B6-FBA321C7D0DF}" type="sibTrans" cxnId="{F12F9EEA-64E1-44F3-9899-D00C82DC9C8F}">
      <dgm:prSet/>
      <dgm:spPr/>
      <dgm:t>
        <a:bodyPr/>
        <a:lstStyle/>
        <a:p>
          <a:endParaRPr lang="en-US"/>
        </a:p>
      </dgm:t>
    </dgm:pt>
    <dgm:pt modelId="{EE85FE72-7944-4A82-998F-CCBE025A74FF}">
      <dgm:prSet custT="1"/>
      <dgm:spPr/>
      <dgm:t>
        <a:bodyPr/>
        <a:lstStyle/>
        <a:p>
          <a:r>
            <a:rPr lang="en-US" sz="1800" b="1" dirty="0">
              <a:solidFill>
                <a:schemeClr val="tx1"/>
              </a:solidFill>
              <a:latin typeface="Calibri" panose="020F0502020204030204" pitchFamily="34" charset="0"/>
              <a:cs typeface="Calibri" panose="020F0502020204030204" pitchFamily="34" charset="0"/>
            </a:rPr>
            <a:t>Website Links </a:t>
          </a:r>
          <a:endParaRPr lang="en-US" sz="1800" dirty="0">
            <a:solidFill>
              <a:schemeClr val="tx1"/>
            </a:solidFill>
            <a:latin typeface="Calibri" panose="020F0502020204030204" pitchFamily="34" charset="0"/>
            <a:cs typeface="Calibri" panose="020F0502020204030204" pitchFamily="34" charset="0"/>
          </a:endParaRPr>
        </a:p>
      </dgm:t>
    </dgm:pt>
    <dgm:pt modelId="{A6039934-E0AD-46FE-9A3E-8EAB128CE439}" type="parTrans" cxnId="{FE1DEACB-E0F0-4D69-B29F-5A40D9E36323}">
      <dgm:prSet/>
      <dgm:spPr/>
      <dgm:t>
        <a:bodyPr/>
        <a:lstStyle/>
        <a:p>
          <a:endParaRPr lang="en-US"/>
        </a:p>
      </dgm:t>
    </dgm:pt>
    <dgm:pt modelId="{F5A21ABD-863B-40F0-8849-D264EEADCD45}" type="sibTrans" cxnId="{FE1DEACB-E0F0-4D69-B29F-5A40D9E36323}">
      <dgm:prSet/>
      <dgm:spPr/>
      <dgm:t>
        <a:bodyPr/>
        <a:lstStyle/>
        <a:p>
          <a:endParaRPr lang="en-US"/>
        </a:p>
      </dgm:t>
    </dgm:pt>
    <dgm:pt modelId="{B87994C8-170F-4EE4-B0A8-EF1893291DF2}">
      <dgm:prSet/>
      <dgm:spPr/>
      <dgm:t>
        <a:bodyPr/>
        <a:lstStyle/>
        <a:p>
          <a:r>
            <a:rPr lang="en-GB"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https://www.littlewandlelettersandsounds.org.uk/resources/for-parents/</a:t>
          </a:r>
          <a:endParaRPr lang="en-US" dirty="0">
            <a:solidFill>
              <a:schemeClr val="tx1"/>
            </a:solidFill>
          </a:endParaRPr>
        </a:p>
      </dgm:t>
    </dgm:pt>
    <dgm:pt modelId="{641841C9-8627-42E3-A9F4-2F74FBF1D461}" type="parTrans" cxnId="{21555B7B-5C9E-4F49-B165-0EC4F6C6635E}">
      <dgm:prSet/>
      <dgm:spPr/>
      <dgm:t>
        <a:bodyPr/>
        <a:lstStyle/>
        <a:p>
          <a:endParaRPr lang="en-US"/>
        </a:p>
      </dgm:t>
    </dgm:pt>
    <dgm:pt modelId="{5AEB6CC9-4E09-46AA-87C9-FE8C184804F9}" type="sibTrans" cxnId="{21555B7B-5C9E-4F49-B165-0EC4F6C6635E}">
      <dgm:prSet/>
      <dgm:spPr/>
      <dgm:t>
        <a:bodyPr/>
        <a:lstStyle/>
        <a:p>
          <a:endParaRPr lang="en-US"/>
        </a:p>
      </dgm:t>
    </dgm:pt>
    <dgm:pt modelId="{5C09AC2C-D919-4005-8527-A07032C6144E}">
      <dgm:prSet custT="1"/>
      <dgm:spPr/>
      <dgm:t>
        <a:bodyPr/>
        <a:lstStyle/>
        <a:p>
          <a:r>
            <a:rPr lang="en-GB" sz="1800" dirty="0">
              <a:solidFill>
                <a:schemeClr val="tx1"/>
              </a:solidFill>
            </a:rPr>
            <a:t>Children have phonics lesson every day from 9-9.30 </a:t>
          </a:r>
          <a:endParaRPr lang="en-US" sz="1800" dirty="0">
            <a:solidFill>
              <a:schemeClr val="tx1"/>
            </a:solidFill>
          </a:endParaRPr>
        </a:p>
      </dgm:t>
    </dgm:pt>
    <dgm:pt modelId="{95FDC5DA-78DF-438E-B4ED-227C11BE4189}" type="parTrans" cxnId="{3AE70CB1-2480-4CFD-A1C1-C2A02DDEBAA0}">
      <dgm:prSet/>
      <dgm:spPr/>
      <dgm:t>
        <a:bodyPr/>
        <a:lstStyle/>
        <a:p>
          <a:endParaRPr lang="en-GB"/>
        </a:p>
      </dgm:t>
    </dgm:pt>
    <dgm:pt modelId="{2A61BCD0-18D7-4282-8056-7BE45232DD14}" type="sibTrans" cxnId="{3AE70CB1-2480-4CFD-A1C1-C2A02DDEBAA0}">
      <dgm:prSet/>
      <dgm:spPr/>
      <dgm:t>
        <a:bodyPr/>
        <a:lstStyle/>
        <a:p>
          <a:endParaRPr lang="en-GB"/>
        </a:p>
      </dgm:t>
    </dgm:pt>
    <dgm:pt modelId="{23E2149B-8816-4B2A-8733-0686821383CB}">
      <dgm:prSet/>
      <dgm:spPr/>
      <dgm:t>
        <a:bodyPr/>
        <a:lstStyle/>
        <a:p>
          <a:r>
            <a:rPr lang="en-GB"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https://www.youtube.com/results?search_query=mr+thorne+letter+sounds</a:t>
          </a:r>
          <a:r>
            <a:rPr lang="en-GB" dirty="0">
              <a:solidFill>
                <a:schemeClr val="tx1"/>
              </a:solidFill>
            </a:rPr>
            <a:t> </a:t>
          </a:r>
          <a:endParaRPr lang="en-US" dirty="0">
            <a:solidFill>
              <a:schemeClr val="tx1"/>
            </a:solidFill>
          </a:endParaRPr>
        </a:p>
      </dgm:t>
    </dgm:pt>
    <dgm:pt modelId="{6600BC5D-EA17-4D62-B6C6-5A2601E66D30}" type="parTrans" cxnId="{217460A8-8A72-4C49-915D-E00DC86E78AF}">
      <dgm:prSet/>
      <dgm:spPr/>
      <dgm:t>
        <a:bodyPr/>
        <a:lstStyle/>
        <a:p>
          <a:endParaRPr lang="en-GB"/>
        </a:p>
      </dgm:t>
    </dgm:pt>
    <dgm:pt modelId="{69CAF870-3AD6-40CD-B219-0C8DEDF59E8E}" type="sibTrans" cxnId="{217460A8-8A72-4C49-915D-E00DC86E78AF}">
      <dgm:prSet/>
      <dgm:spPr/>
      <dgm:t>
        <a:bodyPr/>
        <a:lstStyle/>
        <a:p>
          <a:endParaRPr lang="en-GB"/>
        </a:p>
      </dgm:t>
    </dgm:pt>
    <dgm:pt modelId="{924086F7-D42F-414B-81E3-8936EEBFD65E}" type="pres">
      <dgm:prSet presAssocID="{E5B8557D-BB61-4560-ADEB-913787ADA414}" presName="linear" presStyleCnt="0">
        <dgm:presLayoutVars>
          <dgm:dir/>
          <dgm:animLvl val="lvl"/>
          <dgm:resizeHandles val="exact"/>
        </dgm:presLayoutVars>
      </dgm:prSet>
      <dgm:spPr/>
    </dgm:pt>
    <dgm:pt modelId="{AF6A553C-31FA-0F48-88B3-8F7650656009}" type="pres">
      <dgm:prSet presAssocID="{FC30AC12-275C-47E9-B6DB-FC7519CEC415}" presName="parentLin" presStyleCnt="0"/>
      <dgm:spPr/>
    </dgm:pt>
    <dgm:pt modelId="{4760DB0E-34BC-4847-9E4D-12635CB92CCF}" type="pres">
      <dgm:prSet presAssocID="{FC30AC12-275C-47E9-B6DB-FC7519CEC415}" presName="parentLeftMargin" presStyleLbl="node1" presStyleIdx="0" presStyleCnt="2"/>
      <dgm:spPr/>
    </dgm:pt>
    <dgm:pt modelId="{57C6E3C8-8C66-4149-8C6F-9D82953EC3FF}" type="pres">
      <dgm:prSet presAssocID="{FC30AC12-275C-47E9-B6DB-FC7519CEC415}" presName="parentText" presStyleLbl="node1" presStyleIdx="0" presStyleCnt="2" custScaleX="126758" custLinFactNeighborX="-10204" custLinFactNeighborY="-4479">
        <dgm:presLayoutVars>
          <dgm:chMax val="0"/>
          <dgm:bulletEnabled val="1"/>
        </dgm:presLayoutVars>
      </dgm:prSet>
      <dgm:spPr/>
    </dgm:pt>
    <dgm:pt modelId="{E4EE7A4E-13D7-874B-9A03-113CA1A975FB}" type="pres">
      <dgm:prSet presAssocID="{FC30AC12-275C-47E9-B6DB-FC7519CEC415}" presName="negativeSpace" presStyleCnt="0"/>
      <dgm:spPr/>
    </dgm:pt>
    <dgm:pt modelId="{57BE6A2D-82C6-464D-9CA8-5A68E481F25B}" type="pres">
      <dgm:prSet presAssocID="{FC30AC12-275C-47E9-B6DB-FC7519CEC415}" presName="childText" presStyleLbl="conFgAcc1" presStyleIdx="0" presStyleCnt="2">
        <dgm:presLayoutVars>
          <dgm:bulletEnabled val="1"/>
        </dgm:presLayoutVars>
      </dgm:prSet>
      <dgm:spPr/>
    </dgm:pt>
    <dgm:pt modelId="{E8EC0D99-AE51-9542-A4C4-DF193248F1F0}" type="pres">
      <dgm:prSet presAssocID="{6DAF2AAE-C285-4312-8D21-0C91EE20D466}" presName="spaceBetweenRectangles" presStyleCnt="0"/>
      <dgm:spPr/>
    </dgm:pt>
    <dgm:pt modelId="{15686815-8B8A-5D40-8A69-6ED99DFAFCD1}" type="pres">
      <dgm:prSet presAssocID="{EE85FE72-7944-4A82-998F-CCBE025A74FF}" presName="parentLin" presStyleCnt="0"/>
      <dgm:spPr/>
    </dgm:pt>
    <dgm:pt modelId="{05FF964F-EF03-3F4E-8F04-7790C50B06EA}" type="pres">
      <dgm:prSet presAssocID="{EE85FE72-7944-4A82-998F-CCBE025A74FF}" presName="parentLeftMargin" presStyleLbl="node1" presStyleIdx="0" presStyleCnt="2"/>
      <dgm:spPr/>
    </dgm:pt>
    <dgm:pt modelId="{7709623E-2C53-1E45-AEE5-CBE4D38C2416}" type="pres">
      <dgm:prSet presAssocID="{EE85FE72-7944-4A82-998F-CCBE025A74FF}" presName="parentText" presStyleLbl="node1" presStyleIdx="1" presStyleCnt="2" custScaleX="127504" custLinFactNeighborX="-5102" custLinFactNeighborY="-38845">
        <dgm:presLayoutVars>
          <dgm:chMax val="0"/>
          <dgm:bulletEnabled val="1"/>
        </dgm:presLayoutVars>
      </dgm:prSet>
      <dgm:spPr/>
    </dgm:pt>
    <dgm:pt modelId="{E7501695-227C-A540-974F-66B3505657D5}" type="pres">
      <dgm:prSet presAssocID="{EE85FE72-7944-4A82-998F-CCBE025A74FF}" presName="negativeSpace" presStyleCnt="0"/>
      <dgm:spPr/>
    </dgm:pt>
    <dgm:pt modelId="{1DA3472D-06E2-2444-BFAF-A90A5CB31B80}" type="pres">
      <dgm:prSet presAssocID="{EE85FE72-7944-4A82-998F-CCBE025A74FF}" presName="childText" presStyleLbl="conFgAcc1" presStyleIdx="1" presStyleCnt="2" custLinFactY="-2396" custLinFactNeighborX="-6914" custLinFactNeighborY="-100000">
        <dgm:presLayoutVars>
          <dgm:bulletEnabled val="1"/>
        </dgm:presLayoutVars>
      </dgm:prSet>
      <dgm:spPr/>
    </dgm:pt>
  </dgm:ptLst>
  <dgm:cxnLst>
    <dgm:cxn modelId="{15FA6509-9511-E547-B859-6B2F3F152EA4}" type="presOf" srcId="{E2C3850C-77EF-4A05-A20E-05B70C4F67B1}" destId="{57BE6A2D-82C6-464D-9CA8-5A68E481F25B}" srcOrd="0" destOrd="1" presId="urn:microsoft.com/office/officeart/2005/8/layout/list1"/>
    <dgm:cxn modelId="{EBBA401E-156F-6C4C-B904-040917698261}" type="presOf" srcId="{E5B8557D-BB61-4560-ADEB-913787ADA414}" destId="{924086F7-D42F-414B-81E3-8936EEBFD65E}" srcOrd="0" destOrd="0" presId="urn:microsoft.com/office/officeart/2005/8/layout/list1"/>
    <dgm:cxn modelId="{ABA28938-33C1-EB48-8D0D-7DC2B145AD65}" type="presOf" srcId="{FC30AC12-275C-47E9-B6DB-FC7519CEC415}" destId="{4760DB0E-34BC-4847-9E4D-12635CB92CCF}" srcOrd="0" destOrd="0" presId="urn:microsoft.com/office/officeart/2005/8/layout/list1"/>
    <dgm:cxn modelId="{69919F67-F759-DE48-8D37-584A258F6AB1}" type="presOf" srcId="{1A7183DA-81FF-4FDF-A00C-97493114D444}" destId="{57BE6A2D-82C6-464D-9CA8-5A68E481F25B}" srcOrd="0" destOrd="0" presId="urn:microsoft.com/office/officeart/2005/8/layout/list1"/>
    <dgm:cxn modelId="{A7E9CD67-3B9F-2841-AED0-AB0DA4E2A95B}" type="presOf" srcId="{FC30AC12-275C-47E9-B6DB-FC7519CEC415}" destId="{57C6E3C8-8C66-4149-8C6F-9D82953EC3FF}" srcOrd="1" destOrd="0" presId="urn:microsoft.com/office/officeart/2005/8/layout/list1"/>
    <dgm:cxn modelId="{CE75E451-6527-4D2B-9269-8AE2FDC692DE}" type="presOf" srcId="{23E2149B-8816-4B2A-8733-0686821383CB}" destId="{1DA3472D-06E2-2444-BFAF-A90A5CB31B80}" srcOrd="0" destOrd="1" presId="urn:microsoft.com/office/officeart/2005/8/layout/list1"/>
    <dgm:cxn modelId="{3405DE55-4FCC-3846-8ADE-696AE80C9117}" type="presOf" srcId="{EE85FE72-7944-4A82-998F-CCBE025A74FF}" destId="{05FF964F-EF03-3F4E-8F04-7790C50B06EA}" srcOrd="0" destOrd="0" presId="urn:microsoft.com/office/officeart/2005/8/layout/list1"/>
    <dgm:cxn modelId="{8E8AFD7A-A60E-4DD3-BC51-415B54FC9F57}" type="presOf" srcId="{5C09AC2C-D919-4005-8527-A07032C6144E}" destId="{57BE6A2D-82C6-464D-9CA8-5A68E481F25B}" srcOrd="0" destOrd="2" presId="urn:microsoft.com/office/officeart/2005/8/layout/list1"/>
    <dgm:cxn modelId="{21555B7B-5C9E-4F49-B165-0EC4F6C6635E}" srcId="{EE85FE72-7944-4A82-998F-CCBE025A74FF}" destId="{B87994C8-170F-4EE4-B0A8-EF1893291DF2}" srcOrd="0" destOrd="0" parTransId="{641841C9-8627-42E3-A9F4-2F74FBF1D461}" sibTransId="{5AEB6CC9-4E09-46AA-87C9-FE8C184804F9}"/>
    <dgm:cxn modelId="{5DB7037C-0EB1-E54D-9FD6-1862534F94C9}" type="presOf" srcId="{EE85FE72-7944-4A82-998F-CCBE025A74FF}" destId="{7709623E-2C53-1E45-AEE5-CBE4D38C2416}" srcOrd="1" destOrd="0" presId="urn:microsoft.com/office/officeart/2005/8/layout/list1"/>
    <dgm:cxn modelId="{217460A8-8A72-4C49-915D-E00DC86E78AF}" srcId="{EE85FE72-7944-4A82-998F-CCBE025A74FF}" destId="{23E2149B-8816-4B2A-8733-0686821383CB}" srcOrd="1" destOrd="0" parTransId="{6600BC5D-EA17-4D62-B6C6-5A2601E66D30}" sibTransId="{69CAF870-3AD6-40CD-B219-0C8DEDF59E8E}"/>
    <dgm:cxn modelId="{3AE70CB1-2480-4CFD-A1C1-C2A02DDEBAA0}" srcId="{FC30AC12-275C-47E9-B6DB-FC7519CEC415}" destId="{5C09AC2C-D919-4005-8527-A07032C6144E}" srcOrd="2" destOrd="0" parTransId="{95FDC5DA-78DF-438E-B4ED-227C11BE4189}" sibTransId="{2A61BCD0-18D7-4282-8056-7BE45232DD14}"/>
    <dgm:cxn modelId="{91D160BB-200C-8244-9732-580845FCF687}" type="presOf" srcId="{B87994C8-170F-4EE4-B0A8-EF1893291DF2}" destId="{1DA3472D-06E2-2444-BFAF-A90A5CB31B80}" srcOrd="0" destOrd="0" presId="urn:microsoft.com/office/officeart/2005/8/layout/list1"/>
    <dgm:cxn modelId="{FE1DEACB-E0F0-4D69-B29F-5A40D9E36323}" srcId="{E5B8557D-BB61-4560-ADEB-913787ADA414}" destId="{EE85FE72-7944-4A82-998F-CCBE025A74FF}" srcOrd="1" destOrd="0" parTransId="{A6039934-E0AD-46FE-9A3E-8EAB128CE439}" sibTransId="{F5A21ABD-863B-40F0-8849-D264EEADCD45}"/>
    <dgm:cxn modelId="{F1202ECC-647E-4F0F-9A56-5E862477207E}" srcId="{FC30AC12-275C-47E9-B6DB-FC7519CEC415}" destId="{1A7183DA-81FF-4FDF-A00C-97493114D444}" srcOrd="0" destOrd="0" parTransId="{ED240AC0-7D45-466A-84A6-3983E7823798}" sibTransId="{C80EB38C-D8CD-43B0-A4AF-3BDCA9159A27}"/>
    <dgm:cxn modelId="{613856E6-59D7-46C9-A96F-9F777D8EE0B2}" srcId="{E5B8557D-BB61-4560-ADEB-913787ADA414}" destId="{FC30AC12-275C-47E9-B6DB-FC7519CEC415}" srcOrd="0" destOrd="0" parTransId="{CF475473-32A2-48D7-8E8C-184900225843}" sibTransId="{6DAF2AAE-C285-4312-8D21-0C91EE20D466}"/>
    <dgm:cxn modelId="{F12F9EEA-64E1-44F3-9899-D00C82DC9C8F}" srcId="{FC30AC12-275C-47E9-B6DB-FC7519CEC415}" destId="{E2C3850C-77EF-4A05-A20E-05B70C4F67B1}" srcOrd="1" destOrd="0" parTransId="{6828CD08-0298-4927-BBBB-5C2398621C2B}" sibTransId="{DC40EB5F-90A8-4E58-A3B6-FBA321C7D0DF}"/>
    <dgm:cxn modelId="{8137E678-B099-BA47-857E-DECDBA97C34E}" type="presParOf" srcId="{924086F7-D42F-414B-81E3-8936EEBFD65E}" destId="{AF6A553C-31FA-0F48-88B3-8F7650656009}" srcOrd="0" destOrd="0" presId="urn:microsoft.com/office/officeart/2005/8/layout/list1"/>
    <dgm:cxn modelId="{1AE5E039-E542-524B-B45C-F58AFC77A793}" type="presParOf" srcId="{AF6A553C-31FA-0F48-88B3-8F7650656009}" destId="{4760DB0E-34BC-4847-9E4D-12635CB92CCF}" srcOrd="0" destOrd="0" presId="urn:microsoft.com/office/officeart/2005/8/layout/list1"/>
    <dgm:cxn modelId="{9D5E9155-6DA1-2742-B7B4-CE3D40409B8B}" type="presParOf" srcId="{AF6A553C-31FA-0F48-88B3-8F7650656009}" destId="{57C6E3C8-8C66-4149-8C6F-9D82953EC3FF}" srcOrd="1" destOrd="0" presId="urn:microsoft.com/office/officeart/2005/8/layout/list1"/>
    <dgm:cxn modelId="{7B729DF4-7F5C-7D4A-A085-BEFCE344C746}" type="presParOf" srcId="{924086F7-D42F-414B-81E3-8936EEBFD65E}" destId="{E4EE7A4E-13D7-874B-9A03-113CA1A975FB}" srcOrd="1" destOrd="0" presId="urn:microsoft.com/office/officeart/2005/8/layout/list1"/>
    <dgm:cxn modelId="{ECF53C29-0BD3-474E-B84A-351864989F00}" type="presParOf" srcId="{924086F7-D42F-414B-81E3-8936EEBFD65E}" destId="{57BE6A2D-82C6-464D-9CA8-5A68E481F25B}" srcOrd="2" destOrd="0" presId="urn:microsoft.com/office/officeart/2005/8/layout/list1"/>
    <dgm:cxn modelId="{7AC1CA1B-288E-BF44-8914-3B4373949878}" type="presParOf" srcId="{924086F7-D42F-414B-81E3-8936EEBFD65E}" destId="{E8EC0D99-AE51-9542-A4C4-DF193248F1F0}" srcOrd="3" destOrd="0" presId="urn:microsoft.com/office/officeart/2005/8/layout/list1"/>
    <dgm:cxn modelId="{C84D8A80-3F49-9C4C-A004-504302ABBC76}" type="presParOf" srcId="{924086F7-D42F-414B-81E3-8936EEBFD65E}" destId="{15686815-8B8A-5D40-8A69-6ED99DFAFCD1}" srcOrd="4" destOrd="0" presId="urn:microsoft.com/office/officeart/2005/8/layout/list1"/>
    <dgm:cxn modelId="{97009570-8196-9047-A8EB-760356F86B8D}" type="presParOf" srcId="{15686815-8B8A-5D40-8A69-6ED99DFAFCD1}" destId="{05FF964F-EF03-3F4E-8F04-7790C50B06EA}" srcOrd="0" destOrd="0" presId="urn:microsoft.com/office/officeart/2005/8/layout/list1"/>
    <dgm:cxn modelId="{2D2D3C94-3D46-F043-AF4A-0484DF064762}" type="presParOf" srcId="{15686815-8B8A-5D40-8A69-6ED99DFAFCD1}" destId="{7709623E-2C53-1E45-AEE5-CBE4D38C2416}" srcOrd="1" destOrd="0" presId="urn:microsoft.com/office/officeart/2005/8/layout/list1"/>
    <dgm:cxn modelId="{D70CAC94-B8BE-D146-974E-7E2AF1B76068}" type="presParOf" srcId="{924086F7-D42F-414B-81E3-8936EEBFD65E}" destId="{E7501695-227C-A540-974F-66B3505657D5}" srcOrd="5" destOrd="0" presId="urn:microsoft.com/office/officeart/2005/8/layout/list1"/>
    <dgm:cxn modelId="{81F306CD-65F3-F947-BF62-CEB68DCB28DC}" type="presParOf" srcId="{924086F7-D42F-414B-81E3-8936EEBFD65E}" destId="{1DA3472D-06E2-2444-BFAF-A90A5CB31B80}"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7D5E65-4BF9-4751-85BC-12D0383B0F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4DC857-2B8E-4134-88C5-907B553A47D0}">
      <dgm:prSet/>
      <dgm:spPr/>
      <dgm:t>
        <a:bodyPr/>
        <a:lstStyle/>
        <a:p>
          <a:r>
            <a:rPr lang="en-GB" dirty="0"/>
            <a:t>Children will be given a stage book based on their reading and comprehension ability. These books will be changed weekly and we recommend you read or listen to your child read at least for 10 minutes a day.  </a:t>
          </a:r>
          <a:endParaRPr lang="en-US" dirty="0"/>
        </a:p>
      </dgm:t>
    </dgm:pt>
    <dgm:pt modelId="{711D4ECC-CD4B-4E26-984D-6CEF3A07B9C4}" type="parTrans" cxnId="{C1BA3B01-E5D1-430F-83DF-237232CD41B8}">
      <dgm:prSet/>
      <dgm:spPr/>
      <dgm:t>
        <a:bodyPr/>
        <a:lstStyle/>
        <a:p>
          <a:endParaRPr lang="en-US"/>
        </a:p>
      </dgm:t>
    </dgm:pt>
    <dgm:pt modelId="{6ADB1BEC-CF69-4C60-8EF5-90DBB367311E}" type="sibTrans" cxnId="{C1BA3B01-E5D1-430F-83DF-237232CD41B8}">
      <dgm:prSet/>
      <dgm:spPr/>
      <dgm:t>
        <a:bodyPr/>
        <a:lstStyle/>
        <a:p>
          <a:endParaRPr lang="en-US"/>
        </a:p>
      </dgm:t>
    </dgm:pt>
    <dgm:pt modelId="{9552D8AF-0B70-4479-8023-91FC701F99A4}">
      <dgm:prSet/>
      <dgm:spPr/>
      <dgm:t>
        <a:bodyPr/>
        <a:lstStyle/>
        <a:p>
          <a:r>
            <a:rPr lang="en-US" dirty="0">
              <a:solidFill>
                <a:schemeClr val="tx1"/>
              </a:solidFill>
            </a:rPr>
            <a:t>Reading</a:t>
          </a:r>
          <a:r>
            <a:rPr lang="en-US" baseline="0" dirty="0">
              <a:solidFill>
                <a:schemeClr val="tx1"/>
              </a:solidFill>
            </a:rPr>
            <a:t> challenge</a:t>
          </a:r>
        </a:p>
        <a:p>
          <a:r>
            <a:rPr lang="en-US" baseline="0" dirty="0">
              <a:solidFill>
                <a:schemeClr val="tx1"/>
              </a:solidFill>
            </a:rPr>
            <a:t>Children who read 3 times a week and a comment is written in their reading record will receive a sticker for their </a:t>
          </a:r>
          <a:r>
            <a:rPr lang="en-US" baseline="0">
              <a:solidFill>
                <a:schemeClr val="tx1"/>
              </a:solidFill>
            </a:rPr>
            <a:t>chart.</a:t>
          </a:r>
        </a:p>
        <a:p>
          <a:endParaRPr lang="en-US" baseline="0" dirty="0">
            <a:solidFill>
              <a:schemeClr val="tx1"/>
            </a:solidFill>
          </a:endParaRPr>
        </a:p>
        <a:p>
          <a:r>
            <a:rPr lang="en-GB" dirty="0">
              <a:solidFill>
                <a:schemeClr val="tx1"/>
              </a:solidFill>
            </a:rPr>
            <a:t>Oxford Reading Tree - </a:t>
          </a:r>
          <a:r>
            <a:rPr lang="en-GB"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https://www.oxfordowl.co.uk</a:t>
          </a:r>
          <a:endParaRPr lang="en-US" dirty="0">
            <a:solidFill>
              <a:schemeClr val="tx1"/>
            </a:solidFill>
          </a:endParaRPr>
        </a:p>
      </dgm:t>
    </dgm:pt>
    <dgm:pt modelId="{FC1B13F2-7149-422B-AF66-FE3A27E50903}" type="sibTrans" cxnId="{E9B28BFA-C11F-47B7-970A-A9E49463D2AB}">
      <dgm:prSet/>
      <dgm:spPr/>
      <dgm:t>
        <a:bodyPr/>
        <a:lstStyle/>
        <a:p>
          <a:endParaRPr lang="en-US"/>
        </a:p>
      </dgm:t>
    </dgm:pt>
    <dgm:pt modelId="{8A7AF4B7-C4AF-4C7A-952A-895EB53BFBA7}" type="parTrans" cxnId="{E9B28BFA-C11F-47B7-970A-A9E49463D2AB}">
      <dgm:prSet/>
      <dgm:spPr/>
      <dgm:t>
        <a:bodyPr/>
        <a:lstStyle/>
        <a:p>
          <a:endParaRPr lang="en-US"/>
        </a:p>
      </dgm:t>
    </dgm:pt>
    <dgm:pt modelId="{8BA5108B-F345-CF45-BE5F-8E7CE830984C}" type="pres">
      <dgm:prSet presAssocID="{3A7D5E65-4BF9-4751-85BC-12D0383B0F1C}" presName="linear" presStyleCnt="0">
        <dgm:presLayoutVars>
          <dgm:animLvl val="lvl"/>
          <dgm:resizeHandles val="exact"/>
        </dgm:presLayoutVars>
      </dgm:prSet>
      <dgm:spPr/>
    </dgm:pt>
    <dgm:pt modelId="{B4B1C7BA-B15F-304B-A556-C25EEF087415}" type="pres">
      <dgm:prSet presAssocID="{3F4DC857-2B8E-4134-88C5-907B553A47D0}" presName="parentText" presStyleLbl="node1" presStyleIdx="0" presStyleCnt="2">
        <dgm:presLayoutVars>
          <dgm:chMax val="0"/>
          <dgm:bulletEnabled val="1"/>
        </dgm:presLayoutVars>
      </dgm:prSet>
      <dgm:spPr/>
    </dgm:pt>
    <dgm:pt modelId="{FCB6636C-23DB-D14A-8A1A-BEEE071718F5}" type="pres">
      <dgm:prSet presAssocID="{6ADB1BEC-CF69-4C60-8EF5-90DBB367311E}" presName="spacer" presStyleCnt="0"/>
      <dgm:spPr/>
    </dgm:pt>
    <dgm:pt modelId="{61E986A1-4732-3C45-AC09-B89220F980FE}" type="pres">
      <dgm:prSet presAssocID="{9552D8AF-0B70-4479-8023-91FC701F99A4}" presName="parentText" presStyleLbl="node1" presStyleIdx="1" presStyleCnt="2" custScaleY="131436" custLinFactY="107327" custLinFactNeighborY="200000">
        <dgm:presLayoutVars>
          <dgm:chMax val="0"/>
          <dgm:bulletEnabled val="1"/>
        </dgm:presLayoutVars>
      </dgm:prSet>
      <dgm:spPr/>
    </dgm:pt>
  </dgm:ptLst>
  <dgm:cxnLst>
    <dgm:cxn modelId="{C1BA3B01-E5D1-430F-83DF-237232CD41B8}" srcId="{3A7D5E65-4BF9-4751-85BC-12D0383B0F1C}" destId="{3F4DC857-2B8E-4134-88C5-907B553A47D0}" srcOrd="0" destOrd="0" parTransId="{711D4ECC-CD4B-4E26-984D-6CEF3A07B9C4}" sibTransId="{6ADB1BEC-CF69-4C60-8EF5-90DBB367311E}"/>
    <dgm:cxn modelId="{3DB7902B-F49A-5948-822B-CB67F86F7344}" type="presOf" srcId="{9552D8AF-0B70-4479-8023-91FC701F99A4}" destId="{61E986A1-4732-3C45-AC09-B89220F980FE}" srcOrd="0" destOrd="0" presId="urn:microsoft.com/office/officeart/2005/8/layout/vList2"/>
    <dgm:cxn modelId="{539A72C0-3A6A-0C43-A533-16CE662F1CC5}" type="presOf" srcId="{3F4DC857-2B8E-4134-88C5-907B553A47D0}" destId="{B4B1C7BA-B15F-304B-A556-C25EEF087415}" srcOrd="0" destOrd="0" presId="urn:microsoft.com/office/officeart/2005/8/layout/vList2"/>
    <dgm:cxn modelId="{46A905DB-4B1D-D448-8A0B-FC818FC8E294}" type="presOf" srcId="{3A7D5E65-4BF9-4751-85BC-12D0383B0F1C}" destId="{8BA5108B-F345-CF45-BE5F-8E7CE830984C}" srcOrd="0" destOrd="0" presId="urn:microsoft.com/office/officeart/2005/8/layout/vList2"/>
    <dgm:cxn modelId="{E9B28BFA-C11F-47B7-970A-A9E49463D2AB}" srcId="{3A7D5E65-4BF9-4751-85BC-12D0383B0F1C}" destId="{9552D8AF-0B70-4479-8023-91FC701F99A4}" srcOrd="1" destOrd="0" parTransId="{8A7AF4B7-C4AF-4C7A-952A-895EB53BFBA7}" sibTransId="{FC1B13F2-7149-422B-AF66-FE3A27E50903}"/>
    <dgm:cxn modelId="{AC7A5B6B-13B5-414A-BE1A-69B87F376A88}" type="presParOf" srcId="{8BA5108B-F345-CF45-BE5F-8E7CE830984C}" destId="{B4B1C7BA-B15F-304B-A556-C25EEF087415}" srcOrd="0" destOrd="0" presId="urn:microsoft.com/office/officeart/2005/8/layout/vList2"/>
    <dgm:cxn modelId="{23B98B13-CE42-2F49-8938-9D73848CC31E}" type="presParOf" srcId="{8BA5108B-F345-CF45-BE5F-8E7CE830984C}" destId="{FCB6636C-23DB-D14A-8A1A-BEEE071718F5}" srcOrd="1" destOrd="0" presId="urn:microsoft.com/office/officeart/2005/8/layout/vList2"/>
    <dgm:cxn modelId="{FA1F2519-8B9A-7641-8F7F-88C1EAC96027}" type="presParOf" srcId="{8BA5108B-F345-CF45-BE5F-8E7CE830984C}" destId="{61E986A1-4732-3C45-AC09-B89220F980F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44C4DF-0DE6-485E-8A26-F68124EEDF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42F55B-54A3-42B8-A5A2-EAC163C55B6D}">
      <dgm:prSet/>
      <dgm:spPr/>
      <dgm:t>
        <a:bodyPr/>
        <a:lstStyle/>
        <a:p>
          <a:pPr>
            <a:lnSpc>
              <a:spcPct val="100000"/>
            </a:lnSpc>
          </a:pPr>
          <a:r>
            <a:rPr lang="en-GB" dirty="0"/>
            <a:t>Our Reception term topic web is available on the website as a reminder of our key subject topics. </a:t>
          </a:r>
          <a:endParaRPr lang="en-US" dirty="0"/>
        </a:p>
      </dgm:t>
    </dgm:pt>
    <dgm:pt modelId="{87B2F5B5-0455-43C2-9BCA-937499CA4292}" type="parTrans" cxnId="{370CD48E-3300-4E5B-A31B-ADA19120CA46}">
      <dgm:prSet/>
      <dgm:spPr/>
      <dgm:t>
        <a:bodyPr/>
        <a:lstStyle/>
        <a:p>
          <a:endParaRPr lang="en-US"/>
        </a:p>
      </dgm:t>
    </dgm:pt>
    <dgm:pt modelId="{3973712C-DE50-4DAD-8BD9-842BE35F9F49}" type="sibTrans" cxnId="{370CD48E-3300-4E5B-A31B-ADA19120CA46}">
      <dgm:prSet/>
      <dgm:spPr/>
      <dgm:t>
        <a:bodyPr/>
        <a:lstStyle/>
        <a:p>
          <a:endParaRPr lang="en-US"/>
        </a:p>
      </dgm:t>
    </dgm:pt>
    <dgm:pt modelId="{BFDDCA3D-15B3-4D6F-B7FE-9BC32930F372}">
      <dgm:prSet/>
      <dgm:spPr/>
      <dgm:t>
        <a:bodyPr/>
        <a:lstStyle/>
        <a:p>
          <a:pPr>
            <a:lnSpc>
              <a:spcPct val="100000"/>
            </a:lnSpc>
          </a:pPr>
          <a:r>
            <a:rPr lang="en-GB"/>
            <a:t>If there are any queries regarding your child’s learning or other aspects , class teachers can be contacted after school.</a:t>
          </a:r>
          <a:endParaRPr lang="en-US"/>
        </a:p>
      </dgm:t>
    </dgm:pt>
    <dgm:pt modelId="{065E6434-397B-432D-9FB7-9DEC4A7CA7ED}" type="parTrans" cxnId="{6BBB81D8-C8C9-4BF3-B06A-BF7736847DC7}">
      <dgm:prSet/>
      <dgm:spPr/>
      <dgm:t>
        <a:bodyPr/>
        <a:lstStyle/>
        <a:p>
          <a:endParaRPr lang="en-US"/>
        </a:p>
      </dgm:t>
    </dgm:pt>
    <dgm:pt modelId="{C05B349F-F614-4A98-BB00-087E669EFD11}" type="sibTrans" cxnId="{6BBB81D8-C8C9-4BF3-B06A-BF7736847DC7}">
      <dgm:prSet/>
      <dgm:spPr/>
      <dgm:t>
        <a:bodyPr/>
        <a:lstStyle/>
        <a:p>
          <a:endParaRPr lang="en-US"/>
        </a:p>
      </dgm:t>
    </dgm:pt>
    <dgm:pt modelId="{8CABE091-CF28-4BCA-A3CB-6F9F87EEDCC1}">
      <dgm:prSet/>
      <dgm:spPr/>
      <dgm:t>
        <a:bodyPr/>
        <a:lstStyle/>
        <a:p>
          <a:pPr>
            <a:lnSpc>
              <a:spcPct val="100000"/>
            </a:lnSpc>
          </a:pPr>
          <a:r>
            <a:rPr lang="en-GB"/>
            <a:t>If you require an extended conversation, please book a meeting through the office.</a:t>
          </a:r>
          <a:endParaRPr lang="en-US"/>
        </a:p>
      </dgm:t>
    </dgm:pt>
    <dgm:pt modelId="{FD5ECD0F-6565-4799-8282-D9A68C76E6B3}" type="parTrans" cxnId="{BE80CA15-54DC-4132-8336-B73CD8BA72F0}">
      <dgm:prSet/>
      <dgm:spPr/>
      <dgm:t>
        <a:bodyPr/>
        <a:lstStyle/>
        <a:p>
          <a:endParaRPr lang="en-US"/>
        </a:p>
      </dgm:t>
    </dgm:pt>
    <dgm:pt modelId="{2B582B15-5949-4CFC-9DF6-5A99CE34A1F7}" type="sibTrans" cxnId="{BE80CA15-54DC-4132-8336-B73CD8BA72F0}">
      <dgm:prSet/>
      <dgm:spPr/>
      <dgm:t>
        <a:bodyPr/>
        <a:lstStyle/>
        <a:p>
          <a:endParaRPr lang="en-US"/>
        </a:p>
      </dgm:t>
    </dgm:pt>
    <dgm:pt modelId="{6C08457D-F8F8-4834-AD81-BDD5AE213FA1}">
      <dgm:prSet/>
      <dgm:spPr/>
      <dgm:t>
        <a:bodyPr/>
        <a:lstStyle/>
        <a:p>
          <a:pPr>
            <a:lnSpc>
              <a:spcPct val="100000"/>
            </a:lnSpc>
          </a:pPr>
          <a:r>
            <a:rPr lang="en-GB"/>
            <a:t>Thank you for your continued support.</a:t>
          </a:r>
          <a:endParaRPr lang="en-US"/>
        </a:p>
      </dgm:t>
    </dgm:pt>
    <dgm:pt modelId="{F74A8B4D-19CA-48C0-BCE7-3E6807F53C1C}" type="parTrans" cxnId="{27E30D3F-D2C9-439F-857B-8D40D546D0DF}">
      <dgm:prSet/>
      <dgm:spPr/>
      <dgm:t>
        <a:bodyPr/>
        <a:lstStyle/>
        <a:p>
          <a:endParaRPr lang="en-US"/>
        </a:p>
      </dgm:t>
    </dgm:pt>
    <dgm:pt modelId="{424F6F58-0769-40C8-84A6-4D9205914214}" type="sibTrans" cxnId="{27E30D3F-D2C9-439F-857B-8D40D546D0DF}">
      <dgm:prSet/>
      <dgm:spPr/>
      <dgm:t>
        <a:bodyPr/>
        <a:lstStyle/>
        <a:p>
          <a:endParaRPr lang="en-US"/>
        </a:p>
      </dgm:t>
    </dgm:pt>
    <dgm:pt modelId="{5561D5CC-24B8-7541-A6CE-3E34D6854AC2}" type="pres">
      <dgm:prSet presAssocID="{E144C4DF-0DE6-485E-8A26-F68124EEDF1F}" presName="linear" presStyleCnt="0">
        <dgm:presLayoutVars>
          <dgm:animLvl val="lvl"/>
          <dgm:resizeHandles val="exact"/>
        </dgm:presLayoutVars>
      </dgm:prSet>
      <dgm:spPr/>
    </dgm:pt>
    <dgm:pt modelId="{F119C5C2-9453-5542-848B-82BCFF05370E}" type="pres">
      <dgm:prSet presAssocID="{B442F55B-54A3-42B8-A5A2-EAC163C55B6D}" presName="parentText" presStyleLbl="node1" presStyleIdx="0" presStyleCnt="4">
        <dgm:presLayoutVars>
          <dgm:chMax val="0"/>
          <dgm:bulletEnabled val="1"/>
        </dgm:presLayoutVars>
      </dgm:prSet>
      <dgm:spPr/>
    </dgm:pt>
    <dgm:pt modelId="{19093821-8F3B-4849-B3AA-B1378258CBEC}" type="pres">
      <dgm:prSet presAssocID="{3973712C-DE50-4DAD-8BD9-842BE35F9F49}" presName="spacer" presStyleCnt="0"/>
      <dgm:spPr/>
    </dgm:pt>
    <dgm:pt modelId="{401E1FEA-7B06-7743-B459-CAD2EBBD5EC9}" type="pres">
      <dgm:prSet presAssocID="{BFDDCA3D-15B3-4D6F-B7FE-9BC32930F372}" presName="parentText" presStyleLbl="node1" presStyleIdx="1" presStyleCnt="4">
        <dgm:presLayoutVars>
          <dgm:chMax val="0"/>
          <dgm:bulletEnabled val="1"/>
        </dgm:presLayoutVars>
      </dgm:prSet>
      <dgm:spPr/>
    </dgm:pt>
    <dgm:pt modelId="{7F33A139-1CE4-9F4B-8F6F-54512E2DC070}" type="pres">
      <dgm:prSet presAssocID="{C05B349F-F614-4A98-BB00-087E669EFD11}" presName="spacer" presStyleCnt="0"/>
      <dgm:spPr/>
    </dgm:pt>
    <dgm:pt modelId="{69FE38D8-4C15-2140-AF9B-2CFE6088E107}" type="pres">
      <dgm:prSet presAssocID="{8CABE091-CF28-4BCA-A3CB-6F9F87EEDCC1}" presName="parentText" presStyleLbl="node1" presStyleIdx="2" presStyleCnt="4">
        <dgm:presLayoutVars>
          <dgm:chMax val="0"/>
          <dgm:bulletEnabled val="1"/>
        </dgm:presLayoutVars>
      </dgm:prSet>
      <dgm:spPr/>
    </dgm:pt>
    <dgm:pt modelId="{6D4AC19F-9793-3043-AC30-BFCEA88E64F5}" type="pres">
      <dgm:prSet presAssocID="{2B582B15-5949-4CFC-9DF6-5A99CE34A1F7}" presName="spacer" presStyleCnt="0"/>
      <dgm:spPr/>
    </dgm:pt>
    <dgm:pt modelId="{B885E2A3-E374-4B4D-B91F-397AD529B31C}" type="pres">
      <dgm:prSet presAssocID="{6C08457D-F8F8-4834-AD81-BDD5AE213FA1}" presName="parentText" presStyleLbl="node1" presStyleIdx="3" presStyleCnt="4">
        <dgm:presLayoutVars>
          <dgm:chMax val="0"/>
          <dgm:bulletEnabled val="1"/>
        </dgm:presLayoutVars>
      </dgm:prSet>
      <dgm:spPr/>
    </dgm:pt>
  </dgm:ptLst>
  <dgm:cxnLst>
    <dgm:cxn modelId="{BE80CA15-54DC-4132-8336-B73CD8BA72F0}" srcId="{E144C4DF-0DE6-485E-8A26-F68124EEDF1F}" destId="{8CABE091-CF28-4BCA-A3CB-6F9F87EEDCC1}" srcOrd="2" destOrd="0" parTransId="{FD5ECD0F-6565-4799-8282-D9A68C76E6B3}" sibTransId="{2B582B15-5949-4CFC-9DF6-5A99CE34A1F7}"/>
    <dgm:cxn modelId="{53937519-7412-8743-90A3-9155F28B01E3}" type="presOf" srcId="{B442F55B-54A3-42B8-A5A2-EAC163C55B6D}" destId="{F119C5C2-9453-5542-848B-82BCFF05370E}" srcOrd="0" destOrd="0" presId="urn:microsoft.com/office/officeart/2005/8/layout/vList2"/>
    <dgm:cxn modelId="{B3C1D51D-5D8F-4049-A419-91C33122A9BE}" type="presOf" srcId="{6C08457D-F8F8-4834-AD81-BDD5AE213FA1}" destId="{B885E2A3-E374-4B4D-B91F-397AD529B31C}" srcOrd="0" destOrd="0" presId="urn:microsoft.com/office/officeart/2005/8/layout/vList2"/>
    <dgm:cxn modelId="{16199F25-0E24-BD44-AA07-BB73CB4619C1}" type="presOf" srcId="{8CABE091-CF28-4BCA-A3CB-6F9F87EEDCC1}" destId="{69FE38D8-4C15-2140-AF9B-2CFE6088E107}" srcOrd="0" destOrd="0" presId="urn:microsoft.com/office/officeart/2005/8/layout/vList2"/>
    <dgm:cxn modelId="{21947536-5E6A-5348-81D0-248C4FCA0A78}" type="presOf" srcId="{BFDDCA3D-15B3-4D6F-B7FE-9BC32930F372}" destId="{401E1FEA-7B06-7743-B459-CAD2EBBD5EC9}" srcOrd="0" destOrd="0" presId="urn:microsoft.com/office/officeart/2005/8/layout/vList2"/>
    <dgm:cxn modelId="{27E30D3F-D2C9-439F-857B-8D40D546D0DF}" srcId="{E144C4DF-0DE6-485E-8A26-F68124EEDF1F}" destId="{6C08457D-F8F8-4834-AD81-BDD5AE213FA1}" srcOrd="3" destOrd="0" parTransId="{F74A8B4D-19CA-48C0-BCE7-3E6807F53C1C}" sibTransId="{424F6F58-0769-40C8-84A6-4D9205914214}"/>
    <dgm:cxn modelId="{370CD48E-3300-4E5B-A31B-ADA19120CA46}" srcId="{E144C4DF-0DE6-485E-8A26-F68124EEDF1F}" destId="{B442F55B-54A3-42B8-A5A2-EAC163C55B6D}" srcOrd="0" destOrd="0" parTransId="{87B2F5B5-0455-43C2-9BCA-937499CA4292}" sibTransId="{3973712C-DE50-4DAD-8BD9-842BE35F9F49}"/>
    <dgm:cxn modelId="{6BBB81D8-C8C9-4BF3-B06A-BF7736847DC7}" srcId="{E144C4DF-0DE6-485E-8A26-F68124EEDF1F}" destId="{BFDDCA3D-15B3-4D6F-B7FE-9BC32930F372}" srcOrd="1" destOrd="0" parTransId="{065E6434-397B-432D-9FB7-9DEC4A7CA7ED}" sibTransId="{C05B349F-F614-4A98-BB00-087E669EFD11}"/>
    <dgm:cxn modelId="{A62C6EDF-A02F-6145-BD65-DA1EE1C426BC}" type="presOf" srcId="{E144C4DF-0DE6-485E-8A26-F68124EEDF1F}" destId="{5561D5CC-24B8-7541-A6CE-3E34D6854AC2}" srcOrd="0" destOrd="0" presId="urn:microsoft.com/office/officeart/2005/8/layout/vList2"/>
    <dgm:cxn modelId="{CD2219AC-E5A3-8A4E-8F2F-B0E00A87F01F}" type="presParOf" srcId="{5561D5CC-24B8-7541-A6CE-3E34D6854AC2}" destId="{F119C5C2-9453-5542-848B-82BCFF05370E}" srcOrd="0" destOrd="0" presId="urn:microsoft.com/office/officeart/2005/8/layout/vList2"/>
    <dgm:cxn modelId="{238BAA27-464C-C243-BA68-F9D52582C9AE}" type="presParOf" srcId="{5561D5CC-24B8-7541-A6CE-3E34D6854AC2}" destId="{19093821-8F3B-4849-B3AA-B1378258CBEC}" srcOrd="1" destOrd="0" presId="urn:microsoft.com/office/officeart/2005/8/layout/vList2"/>
    <dgm:cxn modelId="{88E8E068-388C-F94D-AE7E-1801C1670708}" type="presParOf" srcId="{5561D5CC-24B8-7541-A6CE-3E34D6854AC2}" destId="{401E1FEA-7B06-7743-B459-CAD2EBBD5EC9}" srcOrd="2" destOrd="0" presId="urn:microsoft.com/office/officeart/2005/8/layout/vList2"/>
    <dgm:cxn modelId="{3B74D304-7CF9-B34E-8C96-2BCD1AA5FF77}" type="presParOf" srcId="{5561D5CC-24B8-7541-A6CE-3E34D6854AC2}" destId="{7F33A139-1CE4-9F4B-8F6F-54512E2DC070}" srcOrd="3" destOrd="0" presId="urn:microsoft.com/office/officeart/2005/8/layout/vList2"/>
    <dgm:cxn modelId="{4469CF70-353B-1745-8646-722D4B709A2C}" type="presParOf" srcId="{5561D5CC-24B8-7541-A6CE-3E34D6854AC2}" destId="{69FE38D8-4C15-2140-AF9B-2CFE6088E107}" srcOrd="4" destOrd="0" presId="urn:microsoft.com/office/officeart/2005/8/layout/vList2"/>
    <dgm:cxn modelId="{EB799ED3-7409-4446-915D-35ADBDE8A6A8}" type="presParOf" srcId="{5561D5CC-24B8-7541-A6CE-3E34D6854AC2}" destId="{6D4AC19F-9793-3043-AC30-BFCEA88E64F5}" srcOrd="5" destOrd="0" presId="urn:microsoft.com/office/officeart/2005/8/layout/vList2"/>
    <dgm:cxn modelId="{F636AB92-3633-164D-9A34-DDF651A3F882}" type="presParOf" srcId="{5561D5CC-24B8-7541-A6CE-3E34D6854AC2}" destId="{B885E2A3-E374-4B4D-B91F-397AD529B31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E6A2D-82C6-464D-9CA8-5A68E481F25B}">
      <dsp:nvSpPr>
        <dsp:cNvPr id="0" name=""/>
        <dsp:cNvSpPr/>
      </dsp:nvSpPr>
      <dsp:spPr>
        <a:xfrm>
          <a:off x="0" y="1043099"/>
          <a:ext cx="7315200" cy="17955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741" tIns="312420" rIns="567741"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solidFill>
            </a:rPr>
            <a:t>Teaches children to blend the sounds (phonemes) of letters (grapheme) together to read unfamiliar words.</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GB" sz="1800" kern="1200" dirty="0">
              <a:solidFill>
                <a:schemeClr val="tx1"/>
              </a:solidFill>
            </a:rPr>
            <a:t> Children are expected to read a range of common words fluently by the end of Reception </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GB" sz="1800" kern="1200" dirty="0">
              <a:solidFill>
                <a:schemeClr val="tx1"/>
              </a:solidFill>
            </a:rPr>
            <a:t>Children have phonics lesson every day from 9-9.30 </a:t>
          </a:r>
          <a:endParaRPr lang="en-US" sz="1800" kern="1200" dirty="0">
            <a:solidFill>
              <a:schemeClr val="tx1"/>
            </a:solidFill>
          </a:endParaRPr>
        </a:p>
      </dsp:txBody>
      <dsp:txXfrm>
        <a:off x="0" y="1043099"/>
        <a:ext cx="7315200" cy="1795500"/>
      </dsp:txXfrm>
    </dsp:sp>
    <dsp:sp modelId="{57C6E3C8-8C66-4149-8C6F-9D82953EC3FF}">
      <dsp:nvSpPr>
        <dsp:cNvPr id="0" name=""/>
        <dsp:cNvSpPr/>
      </dsp:nvSpPr>
      <dsp:spPr>
        <a:xfrm>
          <a:off x="328437" y="801866"/>
          <a:ext cx="6490820" cy="4428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Phonics is a way of teaching children how to read and write.</a:t>
          </a:r>
          <a:endParaRPr lang="en-US" sz="1800" kern="1200" dirty="0">
            <a:solidFill>
              <a:schemeClr val="tx1"/>
            </a:solidFill>
          </a:endParaRPr>
        </a:p>
      </dsp:txBody>
      <dsp:txXfrm>
        <a:off x="350053" y="823482"/>
        <a:ext cx="6447588" cy="399568"/>
      </dsp:txXfrm>
    </dsp:sp>
    <dsp:sp modelId="{1DA3472D-06E2-2444-BFAF-A90A5CB31B80}">
      <dsp:nvSpPr>
        <dsp:cNvPr id="0" name=""/>
        <dsp:cNvSpPr/>
      </dsp:nvSpPr>
      <dsp:spPr>
        <a:xfrm>
          <a:off x="0" y="2898655"/>
          <a:ext cx="7315200" cy="87412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741" tIns="312420" rIns="567741"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solidFill>
                <a:schemeClr val="tx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https://www.littlewandlelettersandsounds.org.uk/resources/for-parents/</a:t>
          </a:r>
          <a:endParaRPr lang="en-US" sz="1500" kern="1200" dirty="0">
            <a:solidFill>
              <a:schemeClr val="tx1"/>
            </a:solidFill>
          </a:endParaRPr>
        </a:p>
        <a:p>
          <a:pPr marL="114300" lvl="1" indent="-114300" algn="l" defTabSz="666750">
            <a:lnSpc>
              <a:spcPct val="90000"/>
            </a:lnSpc>
            <a:spcBef>
              <a:spcPct val="0"/>
            </a:spcBef>
            <a:spcAft>
              <a:spcPct val="15000"/>
            </a:spcAft>
            <a:buChar char="•"/>
          </a:pPr>
          <a:r>
            <a:rPr lang="en-GB" sz="15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https://www.youtube.com/results?search_query=mr+thorne+letter+sounds</a:t>
          </a:r>
          <a:r>
            <a:rPr lang="en-GB" sz="1500" kern="1200" dirty="0">
              <a:solidFill>
                <a:schemeClr val="tx1"/>
              </a:solidFill>
            </a:rPr>
            <a:t> </a:t>
          </a:r>
          <a:endParaRPr lang="en-US" sz="1500" kern="1200" dirty="0">
            <a:solidFill>
              <a:schemeClr val="tx1"/>
            </a:solidFill>
          </a:endParaRPr>
        </a:p>
      </dsp:txBody>
      <dsp:txXfrm>
        <a:off x="0" y="2898655"/>
        <a:ext cx="7315200" cy="874125"/>
      </dsp:txXfrm>
    </dsp:sp>
    <dsp:sp modelId="{7709623E-2C53-1E45-AEE5-CBE4D38C2416}">
      <dsp:nvSpPr>
        <dsp:cNvPr id="0" name=""/>
        <dsp:cNvSpPr/>
      </dsp:nvSpPr>
      <dsp:spPr>
        <a:xfrm>
          <a:off x="347098" y="2747593"/>
          <a:ext cx="6529020" cy="4428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Calibri" panose="020F0502020204030204" pitchFamily="34" charset="0"/>
              <a:cs typeface="Calibri" panose="020F0502020204030204" pitchFamily="34" charset="0"/>
            </a:rPr>
            <a:t>Website Links </a:t>
          </a:r>
          <a:endParaRPr lang="en-US" sz="1800" kern="1200" dirty="0">
            <a:solidFill>
              <a:schemeClr val="tx1"/>
            </a:solidFill>
            <a:latin typeface="Calibri" panose="020F0502020204030204" pitchFamily="34" charset="0"/>
            <a:cs typeface="Calibri" panose="020F0502020204030204" pitchFamily="34" charset="0"/>
          </a:endParaRPr>
        </a:p>
      </dsp:txBody>
      <dsp:txXfrm>
        <a:off x="368714" y="2769209"/>
        <a:ext cx="648578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1C7BA-B15F-304B-A556-C25EEF087415}">
      <dsp:nvSpPr>
        <dsp:cNvPr id="0" name=""/>
        <dsp:cNvSpPr/>
      </dsp:nvSpPr>
      <dsp:spPr>
        <a:xfrm>
          <a:off x="0" y="228263"/>
          <a:ext cx="7492144" cy="230614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Children will be given a stage book based on their reading and comprehension ability. These books will be changed weekly and we recommend you read or listen to your child read at least for 10 minutes a day.  </a:t>
          </a:r>
          <a:endParaRPr lang="en-US" sz="2200" kern="1200" dirty="0"/>
        </a:p>
      </dsp:txBody>
      <dsp:txXfrm>
        <a:off x="112577" y="340840"/>
        <a:ext cx="7266990" cy="2080989"/>
      </dsp:txXfrm>
    </dsp:sp>
    <dsp:sp modelId="{61E986A1-4732-3C45-AC09-B89220F980FE}">
      <dsp:nvSpPr>
        <dsp:cNvPr id="0" name=""/>
        <dsp:cNvSpPr/>
      </dsp:nvSpPr>
      <dsp:spPr>
        <a:xfrm>
          <a:off x="0" y="2826030"/>
          <a:ext cx="7492144" cy="303110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Reading</a:t>
          </a:r>
          <a:r>
            <a:rPr lang="en-US" sz="2200" kern="1200" baseline="0" dirty="0">
              <a:solidFill>
                <a:schemeClr val="tx1"/>
              </a:solidFill>
            </a:rPr>
            <a:t> challenge</a:t>
          </a:r>
        </a:p>
        <a:p>
          <a:pPr marL="0" lvl="0" indent="0" algn="l" defTabSz="977900">
            <a:lnSpc>
              <a:spcPct val="90000"/>
            </a:lnSpc>
            <a:spcBef>
              <a:spcPct val="0"/>
            </a:spcBef>
            <a:spcAft>
              <a:spcPct val="35000"/>
            </a:spcAft>
            <a:buNone/>
          </a:pPr>
          <a:r>
            <a:rPr lang="en-US" sz="2200" kern="1200" baseline="0" dirty="0">
              <a:solidFill>
                <a:schemeClr val="tx1"/>
              </a:solidFill>
            </a:rPr>
            <a:t>Children who read 3 times a week and a comment is written in their reading record will receive a sticker for their </a:t>
          </a:r>
          <a:r>
            <a:rPr lang="en-US" sz="2200" kern="1200" baseline="0">
              <a:solidFill>
                <a:schemeClr val="tx1"/>
              </a:solidFill>
            </a:rPr>
            <a:t>chart.</a:t>
          </a:r>
        </a:p>
        <a:p>
          <a:pPr marL="0" lvl="0" indent="0" algn="l" defTabSz="977900">
            <a:lnSpc>
              <a:spcPct val="90000"/>
            </a:lnSpc>
            <a:spcBef>
              <a:spcPct val="0"/>
            </a:spcBef>
            <a:spcAft>
              <a:spcPct val="35000"/>
            </a:spcAft>
            <a:buNone/>
          </a:pPr>
          <a:endParaRPr lang="en-US" sz="2200" kern="1200" baseline="0" dirty="0">
            <a:solidFill>
              <a:schemeClr val="tx1"/>
            </a:solidFill>
          </a:endParaRPr>
        </a:p>
        <a:p>
          <a:pPr marL="0" lvl="0" indent="0" algn="l" defTabSz="977900">
            <a:lnSpc>
              <a:spcPct val="90000"/>
            </a:lnSpc>
            <a:spcBef>
              <a:spcPct val="0"/>
            </a:spcBef>
            <a:spcAft>
              <a:spcPct val="35000"/>
            </a:spcAft>
            <a:buNone/>
          </a:pPr>
          <a:r>
            <a:rPr lang="en-GB" sz="2200" kern="1200" dirty="0">
              <a:solidFill>
                <a:schemeClr val="tx1"/>
              </a:solidFill>
            </a:rPr>
            <a:t>Oxford Reading Tree - </a:t>
          </a:r>
          <a:r>
            <a:rPr lang="en-GB" sz="22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https://www.oxfordowl.co.uk</a:t>
          </a:r>
          <a:endParaRPr lang="en-US" sz="2200" kern="1200" dirty="0">
            <a:solidFill>
              <a:schemeClr val="tx1"/>
            </a:solidFill>
          </a:endParaRPr>
        </a:p>
      </dsp:txBody>
      <dsp:txXfrm>
        <a:off x="147966" y="2973996"/>
        <a:ext cx="7196212" cy="2735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9C5C2-9453-5542-848B-82BCFF05370E}">
      <dsp:nvSpPr>
        <dsp:cNvPr id="0" name=""/>
        <dsp:cNvSpPr/>
      </dsp:nvSpPr>
      <dsp:spPr>
        <a:xfrm>
          <a:off x="0" y="560519"/>
          <a:ext cx="7315200" cy="9523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en-GB" sz="2200" kern="1200" dirty="0"/>
            <a:t>Our Reception term topic web is available on the website as a reminder of our key subject topics. </a:t>
          </a:r>
          <a:endParaRPr lang="en-US" sz="2200" kern="1200" dirty="0"/>
        </a:p>
      </dsp:txBody>
      <dsp:txXfrm>
        <a:off x="46491" y="607010"/>
        <a:ext cx="7222218" cy="859398"/>
      </dsp:txXfrm>
    </dsp:sp>
    <dsp:sp modelId="{401E1FEA-7B06-7743-B459-CAD2EBBD5EC9}">
      <dsp:nvSpPr>
        <dsp:cNvPr id="0" name=""/>
        <dsp:cNvSpPr/>
      </dsp:nvSpPr>
      <dsp:spPr>
        <a:xfrm>
          <a:off x="0" y="1576259"/>
          <a:ext cx="7315200" cy="9523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en-GB" sz="2200" kern="1200"/>
            <a:t>If there are any queries regarding your child’s learning or other aspects , class teachers can be contacted after school.</a:t>
          </a:r>
          <a:endParaRPr lang="en-US" sz="2200" kern="1200"/>
        </a:p>
      </dsp:txBody>
      <dsp:txXfrm>
        <a:off x="46491" y="1622750"/>
        <a:ext cx="7222218" cy="859398"/>
      </dsp:txXfrm>
    </dsp:sp>
    <dsp:sp modelId="{69FE38D8-4C15-2140-AF9B-2CFE6088E107}">
      <dsp:nvSpPr>
        <dsp:cNvPr id="0" name=""/>
        <dsp:cNvSpPr/>
      </dsp:nvSpPr>
      <dsp:spPr>
        <a:xfrm>
          <a:off x="0" y="2592000"/>
          <a:ext cx="7315200" cy="9523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en-GB" sz="2200" kern="1200"/>
            <a:t>If you require an extended conversation, please book a meeting through the office.</a:t>
          </a:r>
          <a:endParaRPr lang="en-US" sz="2200" kern="1200"/>
        </a:p>
      </dsp:txBody>
      <dsp:txXfrm>
        <a:off x="46491" y="2638491"/>
        <a:ext cx="7222218" cy="859398"/>
      </dsp:txXfrm>
    </dsp:sp>
    <dsp:sp modelId="{B885E2A3-E374-4B4D-B91F-397AD529B31C}">
      <dsp:nvSpPr>
        <dsp:cNvPr id="0" name=""/>
        <dsp:cNvSpPr/>
      </dsp:nvSpPr>
      <dsp:spPr>
        <a:xfrm>
          <a:off x="0" y="3607740"/>
          <a:ext cx="7315200" cy="9523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en-GB" sz="2200" kern="1200"/>
            <a:t>Thank you for your continued support.</a:t>
          </a:r>
          <a:endParaRPr lang="en-US" sz="2200" kern="1200"/>
        </a:p>
      </dsp:txBody>
      <dsp:txXfrm>
        <a:off x="46491" y="3654231"/>
        <a:ext cx="7222218" cy="85939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1D3B0-241D-4E5F-BD18-FF34E1FA0A34}" type="datetimeFigureOut">
              <a:rPr lang="en-GB" smtClean="0"/>
              <a:pPr/>
              <a:t>25/01/2024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43821-5DB9-4AF2-86C6-D22CCEE25B15}" type="slidenum">
              <a:rPr lang="en-GB" smtClean="0"/>
              <a:pPr/>
              <a:t>‹#›</a:t>
            </a:fld>
            <a:endParaRPr lang="en-GB"/>
          </a:p>
        </p:txBody>
      </p:sp>
    </p:spTree>
    <p:extLst>
      <p:ext uri="{BB962C8B-B14F-4D97-AF65-F5344CB8AC3E}">
        <p14:creationId xmlns:p14="http://schemas.microsoft.com/office/powerpoint/2010/main" val="272947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Office.Admin</a:t>
            </a:r>
            <a:r>
              <a:rPr lang="en-GB" dirty="0"/>
              <a:t>: sending out letters, building and analysing</a:t>
            </a:r>
            <a:r>
              <a:rPr lang="en-GB" baseline="0" dirty="0"/>
              <a:t> surveys, answering queries, advising </a:t>
            </a:r>
            <a:r>
              <a:rPr lang="en-GB" baseline="0" dirty="0" err="1"/>
              <a:t>ov</a:t>
            </a:r>
            <a:r>
              <a:rPr lang="en-GB" baseline="0" dirty="0"/>
              <a:t> </a:t>
            </a:r>
            <a:r>
              <a:rPr lang="en-GB" baseline="0" dirty="0" err="1"/>
              <a:t>everchanging</a:t>
            </a:r>
            <a:r>
              <a:rPr lang="en-GB" baseline="0" dirty="0"/>
              <a:t> guidance and answering emails and phone calls</a:t>
            </a:r>
          </a:p>
          <a:p>
            <a:r>
              <a:rPr lang="en-GB" baseline="0" dirty="0"/>
              <a:t>Premises staff: working tirelessly mornings, afternoons, evenings to create safe bubbles, signage, cleaning</a:t>
            </a:r>
          </a:p>
          <a:p>
            <a:r>
              <a:rPr lang="en-GB" baseline="0" dirty="0"/>
              <a:t>LTAs working via zoom with their children, taking resources home to prepare, joining in on zooms</a:t>
            </a:r>
          </a:p>
          <a:p>
            <a:r>
              <a:rPr lang="en-GB" baseline="0" dirty="0"/>
              <a:t>Catering staff: on furlough, Bal agreeing to come in</a:t>
            </a:r>
          </a:p>
          <a:p>
            <a:r>
              <a:rPr lang="en-GB" dirty="0"/>
              <a:t>Fellow SLT: managing remote</a:t>
            </a:r>
            <a:r>
              <a:rPr lang="en-GB" baseline="0" dirty="0"/>
              <a:t> learning, staff welfare, keeping up with guidance</a:t>
            </a:r>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pPr/>
              <a:t>4</a:t>
            </a:fld>
            <a:endParaRPr lang="en-GB"/>
          </a:p>
        </p:txBody>
      </p:sp>
    </p:spTree>
    <p:extLst>
      <p:ext uri="{BB962C8B-B14F-4D97-AF65-F5344CB8AC3E}">
        <p14:creationId xmlns:p14="http://schemas.microsoft.com/office/powerpoint/2010/main" val="410702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pPr/>
              <a:t>6</a:t>
            </a:fld>
            <a:endParaRPr lang="en-GB"/>
          </a:p>
        </p:txBody>
      </p:sp>
    </p:spTree>
    <p:extLst>
      <p:ext uri="{BB962C8B-B14F-4D97-AF65-F5344CB8AC3E}">
        <p14:creationId xmlns:p14="http://schemas.microsoft.com/office/powerpoint/2010/main" val="376697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7</a:t>
            </a:fld>
            <a:endParaRPr lang="en-GB"/>
          </a:p>
        </p:txBody>
      </p:sp>
    </p:spTree>
    <p:extLst>
      <p:ext uri="{BB962C8B-B14F-4D97-AF65-F5344CB8AC3E}">
        <p14:creationId xmlns:p14="http://schemas.microsoft.com/office/powerpoint/2010/main" val="3141829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43821-5DB9-4AF2-86C6-D22CCEE25B15}" type="slidenum">
              <a:rPr lang="en-GB" smtClean="0"/>
              <a:pPr/>
              <a:t>8</a:t>
            </a:fld>
            <a:endParaRPr lang="en-GB"/>
          </a:p>
        </p:txBody>
      </p:sp>
    </p:spTree>
    <p:extLst>
      <p:ext uri="{BB962C8B-B14F-4D97-AF65-F5344CB8AC3E}">
        <p14:creationId xmlns:p14="http://schemas.microsoft.com/office/powerpoint/2010/main" val="267299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pPr/>
              <a:t>12</a:t>
            </a:fld>
            <a:endParaRPr lang="en-GB"/>
          </a:p>
        </p:txBody>
      </p:sp>
    </p:spTree>
    <p:extLst>
      <p:ext uri="{BB962C8B-B14F-4D97-AF65-F5344CB8AC3E}">
        <p14:creationId xmlns:p14="http://schemas.microsoft.com/office/powerpoint/2010/main" val="2467424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pPr/>
              <a:t>13</a:t>
            </a:fld>
            <a:endParaRPr lang="en-GB"/>
          </a:p>
        </p:txBody>
      </p:sp>
    </p:spTree>
    <p:extLst>
      <p:ext uri="{BB962C8B-B14F-4D97-AF65-F5344CB8AC3E}">
        <p14:creationId xmlns:p14="http://schemas.microsoft.com/office/powerpoint/2010/main" val="1426463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pPr/>
              <a:t>14</a:t>
            </a:fld>
            <a:endParaRPr lang="en-GB"/>
          </a:p>
        </p:txBody>
      </p:sp>
    </p:spTree>
    <p:extLst>
      <p:ext uri="{BB962C8B-B14F-4D97-AF65-F5344CB8AC3E}">
        <p14:creationId xmlns:p14="http://schemas.microsoft.com/office/powerpoint/2010/main" val="46474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18</a:t>
            </a:fld>
            <a:endParaRPr lang="en-GB"/>
          </a:p>
        </p:txBody>
      </p:sp>
    </p:spTree>
    <p:extLst>
      <p:ext uri="{BB962C8B-B14F-4D97-AF65-F5344CB8AC3E}">
        <p14:creationId xmlns:p14="http://schemas.microsoft.com/office/powerpoint/2010/main" val="192640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Office.Admin</a:t>
            </a:r>
            <a:r>
              <a:rPr lang="en-GB"/>
              <a:t>: sending out letters, building and analysing</a:t>
            </a:r>
            <a:r>
              <a:rPr lang="en-GB" baseline="0"/>
              <a:t> surveys, answering queries, advising </a:t>
            </a:r>
            <a:r>
              <a:rPr lang="en-GB" baseline="0" err="1"/>
              <a:t>oveverchanging</a:t>
            </a:r>
            <a:r>
              <a:rPr lang="en-GB" baseline="0"/>
              <a:t> guidance and answering emails and phone calls</a:t>
            </a:r>
          </a:p>
          <a:p>
            <a:r>
              <a:rPr lang="en-GB" baseline="0"/>
              <a:t>Premises staff: working tirelessly mornings, afternoons, evenings to create safe bubbles, signage, cleaning</a:t>
            </a:r>
          </a:p>
          <a:p>
            <a:r>
              <a:rPr lang="en-GB" baseline="0"/>
              <a:t>LTAs working via zoom with their children, taking resources home to prepare, joining in on zooms</a:t>
            </a:r>
          </a:p>
          <a:p>
            <a:r>
              <a:rPr lang="en-GB" baseline="0"/>
              <a:t>Catering staff: on furlough, Bal agreeing to come in</a:t>
            </a:r>
          </a:p>
          <a:p>
            <a:r>
              <a:rPr lang="en-GB"/>
              <a:t>Fellow SLT: managing remote</a:t>
            </a:r>
            <a:r>
              <a:rPr lang="en-GB" baseline="0"/>
              <a:t> learning, staff welfare, keeping up with guidance</a:t>
            </a:r>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19</a:t>
            </a:fld>
            <a:endParaRPr lang="en-GB"/>
          </a:p>
        </p:txBody>
      </p:sp>
    </p:spTree>
    <p:extLst>
      <p:ext uri="{BB962C8B-B14F-4D97-AF65-F5344CB8AC3E}">
        <p14:creationId xmlns:p14="http://schemas.microsoft.com/office/powerpoint/2010/main" val="334653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1/25/2024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1/25/2024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1.jpeg"/><Relationship Id="rId4" Type="http://schemas.openxmlformats.org/officeDocument/2006/relationships/diagramLayout" Target="../diagrams/layout3.xml"/><Relationship Id="rId9"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8.png"/><Relationship Id="rId5" Type="http://schemas.openxmlformats.org/officeDocument/2006/relationships/diagramData" Target="../diagrams/data1.xml"/><Relationship Id="rId10" Type="http://schemas.openxmlformats.org/officeDocument/2006/relationships/image" Target="../media/image17.png"/><Relationship Id="rId4" Type="http://schemas.openxmlformats.org/officeDocument/2006/relationships/image" Target="../media/image9.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1" descr="New LB Redbrid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429" y="5498696"/>
            <a:ext cx="12652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9177240" y="5267325"/>
            <a:ext cx="2958560" cy="806733"/>
            <a:chOff x="4251682" y="390740"/>
            <a:chExt cx="5864776" cy="146619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264" y="390740"/>
              <a:ext cx="1466194" cy="1466194"/>
            </a:xfrm>
            <a:prstGeom prst="rect">
              <a:avLst/>
            </a:prstGeom>
            <a:ln w="12700">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682" y="390740"/>
              <a:ext cx="1466194" cy="1466194"/>
            </a:xfrm>
            <a:prstGeom prst="rect">
              <a:avLst/>
            </a:prstGeom>
            <a:ln w="12700">
              <a:solidFill>
                <a:schemeClr val="tx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7876" y="390740"/>
              <a:ext cx="1466194" cy="1466194"/>
            </a:xfrm>
            <a:prstGeom prst="rect">
              <a:avLst/>
            </a:prstGeom>
            <a:ln w="12700">
              <a:solidFill>
                <a:schemeClr val="tx1"/>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362" y="390740"/>
              <a:ext cx="1485902" cy="1466194"/>
            </a:xfrm>
            <a:prstGeom prst="rect">
              <a:avLst/>
            </a:prstGeom>
            <a:ln w="12700">
              <a:solidFill>
                <a:schemeClr val="tx1"/>
              </a:solidFill>
            </a:ln>
          </p:spPr>
        </p:pic>
      </p:grpSp>
      <p:sp>
        <p:nvSpPr>
          <p:cNvPr id="13" name="Title 12"/>
          <p:cNvSpPr>
            <a:spLocks noGrp="1"/>
          </p:cNvSpPr>
          <p:nvPr>
            <p:ph type="ctrTitle"/>
          </p:nvPr>
        </p:nvSpPr>
        <p:spPr/>
        <p:txBody>
          <a:bodyPr anchor="t" anchorCtr="1">
            <a:normAutofit fontScale="90000"/>
          </a:bodyPr>
          <a:lstStyle/>
          <a:p>
            <a:pPr algn="ctr"/>
            <a:r>
              <a:rPr lang="en-GB" b="1" dirty="0">
                <a:solidFill>
                  <a:schemeClr val="bg1"/>
                </a:solidFill>
              </a:rPr>
              <a:t>Parent </a:t>
            </a:r>
            <a:br>
              <a:rPr lang="en-GB" b="1" dirty="0">
                <a:solidFill>
                  <a:schemeClr val="bg1"/>
                </a:solidFill>
              </a:rPr>
            </a:br>
            <a:r>
              <a:rPr lang="en-GB" b="1" dirty="0">
                <a:solidFill>
                  <a:schemeClr val="bg1"/>
                </a:solidFill>
              </a:rPr>
              <a:t>Curriculum </a:t>
            </a:r>
            <a:br>
              <a:rPr lang="en-GB" b="1" dirty="0">
                <a:solidFill>
                  <a:schemeClr val="bg1"/>
                </a:solidFill>
              </a:rPr>
            </a:br>
            <a:r>
              <a:rPr lang="en-GB" b="1" dirty="0">
                <a:solidFill>
                  <a:schemeClr val="bg1"/>
                </a:solidFill>
              </a:rPr>
              <a:t>Meeting</a:t>
            </a:r>
            <a:br>
              <a:rPr lang="en-GB" b="1" dirty="0">
                <a:solidFill>
                  <a:schemeClr val="bg1"/>
                </a:solidFill>
              </a:rPr>
            </a:br>
            <a:br>
              <a:rPr lang="en-GB" dirty="0">
                <a:solidFill>
                  <a:schemeClr val="tx1"/>
                </a:solidFill>
              </a:rPr>
            </a:br>
            <a:r>
              <a:rPr lang="en-GB" dirty="0">
                <a:solidFill>
                  <a:schemeClr val="tx1"/>
                </a:solidFill>
              </a:rPr>
              <a:t>Reception </a:t>
            </a:r>
            <a:br>
              <a:rPr lang="en-GB" dirty="0">
                <a:solidFill>
                  <a:schemeClr val="tx1"/>
                </a:solidFill>
              </a:rPr>
            </a:br>
            <a:r>
              <a:rPr lang="en-GB" dirty="0">
                <a:solidFill>
                  <a:schemeClr val="tx1"/>
                </a:solidFill>
              </a:rPr>
              <a:t>January 2024</a:t>
            </a:r>
          </a:p>
        </p:txBody>
      </p:sp>
      <p:sp>
        <p:nvSpPr>
          <p:cNvPr id="17" name="Title 1"/>
          <p:cNvSpPr txBox="1">
            <a:spLocks/>
          </p:cNvSpPr>
          <p:nvPr/>
        </p:nvSpPr>
        <p:spPr>
          <a:xfrm>
            <a:off x="1704865" y="1768115"/>
            <a:ext cx="7315200" cy="1721612"/>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br>
              <a:rPr lang="en-GB" dirty="0"/>
            </a:br>
            <a:br>
              <a:rPr lang="en-GB" dirty="0"/>
            </a:br>
            <a:endParaRPr lang="en-GB" dirty="0"/>
          </a:p>
        </p:txBody>
      </p:sp>
      <p:sp>
        <p:nvSpPr>
          <p:cNvPr id="15" name="Rectangle 14"/>
          <p:cNvSpPr/>
          <p:nvPr/>
        </p:nvSpPr>
        <p:spPr>
          <a:xfrm>
            <a:off x="9340653" y="5182285"/>
            <a:ext cx="2795146" cy="861774"/>
          </a:xfrm>
          <a:prstGeom prst="rect">
            <a:avLst/>
          </a:prstGeom>
        </p:spPr>
        <p:txBody>
          <a:bodyPr wrap="square">
            <a:spAutoFit/>
          </a:bodyPr>
          <a:lstStyle/>
          <a:p>
            <a:pPr algn="ctr"/>
            <a:br>
              <a:rPr lang="en-GB" sz="2500" dirty="0"/>
            </a:br>
            <a:endParaRPr lang="en-GB" sz="2500" dirty="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7239" y="703357"/>
            <a:ext cx="3014761" cy="2786370"/>
          </a:xfrm>
          <a:prstGeom prst="rect">
            <a:avLst/>
          </a:prstGeom>
        </p:spPr>
      </p:pic>
      <p:pic>
        <p:nvPicPr>
          <p:cNvPr id="19" name="Picture 18"/>
          <p:cNvPicPr>
            <a:picLocks noChangeAspect="1"/>
          </p:cNvPicPr>
          <p:nvPr/>
        </p:nvPicPr>
        <p:blipFill>
          <a:blip r:embed="rId8"/>
          <a:stretch>
            <a:fillRect/>
          </a:stretch>
        </p:blipFill>
        <p:spPr>
          <a:xfrm>
            <a:off x="9177240" y="3489727"/>
            <a:ext cx="2958560" cy="1777598"/>
          </a:xfrm>
          <a:prstGeom prst="rect">
            <a:avLst/>
          </a:prstGeom>
          <a:ln>
            <a:solidFill>
              <a:schemeClr val="tx1"/>
            </a:solidFill>
          </a:ln>
        </p:spPr>
      </p:pic>
    </p:spTree>
    <p:extLst>
      <p:ext uri="{BB962C8B-B14F-4D97-AF65-F5344CB8AC3E}">
        <p14:creationId xmlns:p14="http://schemas.microsoft.com/office/powerpoint/2010/main" val="114317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28545-89A5-49EF-ADD6-68E164F295BD}"/>
              </a:ext>
            </a:extLst>
          </p:cNvPr>
          <p:cNvSpPr>
            <a:spLocks noGrp="1"/>
          </p:cNvSpPr>
          <p:nvPr>
            <p:ph type="title"/>
          </p:nvPr>
        </p:nvSpPr>
        <p:spPr>
          <a:xfrm>
            <a:off x="252918" y="1123837"/>
            <a:ext cx="3203959" cy="4601183"/>
          </a:xfrm>
        </p:spPr>
        <p:txBody>
          <a:bodyPr/>
          <a:lstStyle/>
          <a:p>
            <a:r>
              <a:rPr lang="en-GB" dirty="0"/>
              <a:t>Communication and Language</a:t>
            </a:r>
          </a:p>
        </p:txBody>
      </p:sp>
      <p:sp>
        <p:nvSpPr>
          <p:cNvPr id="3" name="Content Placeholder 2">
            <a:extLst>
              <a:ext uri="{FF2B5EF4-FFF2-40B4-BE49-F238E27FC236}">
                <a16:creationId xmlns:a16="http://schemas.microsoft.com/office/drawing/2014/main" id="{373E4F2E-DF32-4089-89AA-3B36F805C3AD}"/>
              </a:ext>
            </a:extLst>
          </p:cNvPr>
          <p:cNvSpPr>
            <a:spLocks noGrp="1"/>
          </p:cNvSpPr>
          <p:nvPr>
            <p:ph idx="1"/>
          </p:nvPr>
        </p:nvSpPr>
        <p:spPr/>
        <p:txBody>
          <a:bodyPr>
            <a:normAutofit/>
          </a:bodyPr>
          <a:lstStyle/>
          <a:p>
            <a:r>
              <a:rPr lang="en-GB" dirty="0"/>
              <a:t>Use talk to help work out problems and organise thinking and </a:t>
            </a:r>
          </a:p>
          <a:p>
            <a:r>
              <a:rPr lang="en-GB" dirty="0"/>
              <a:t>activities, and to explain how things work and why they might happen.</a:t>
            </a:r>
          </a:p>
          <a:p>
            <a:r>
              <a:rPr lang="en-GB" dirty="0"/>
              <a:t>Engage in story times</a:t>
            </a:r>
          </a:p>
          <a:p>
            <a:r>
              <a:rPr lang="en-GB" dirty="0"/>
              <a:t>Listen to and talk about stories to build familiarity and understanding.</a:t>
            </a:r>
          </a:p>
          <a:p>
            <a:r>
              <a:rPr lang="en-GB" dirty="0"/>
              <a:t>Retell the story, once they have developed a deep familiarity with the </a:t>
            </a:r>
          </a:p>
          <a:p>
            <a:r>
              <a:rPr lang="en-GB" dirty="0"/>
              <a:t>Use new vocabulary in different contexts.</a:t>
            </a:r>
          </a:p>
          <a:p>
            <a:r>
              <a:rPr lang="en-GB" dirty="0"/>
              <a:t>Listen to and talk about selected non-fiction to develop a deep </a:t>
            </a:r>
          </a:p>
          <a:p>
            <a:pPr marL="0" indent="0">
              <a:buNone/>
            </a:pPr>
            <a:endParaRPr lang="en-GB" dirty="0"/>
          </a:p>
        </p:txBody>
      </p:sp>
      <p:pic>
        <p:nvPicPr>
          <p:cNvPr id="4" name="Picture 2" descr="Final Letterhead 1">
            <a:extLst>
              <a:ext uri="{FF2B5EF4-FFF2-40B4-BE49-F238E27FC236}">
                <a16:creationId xmlns:a16="http://schemas.microsoft.com/office/drawing/2014/main" id="{7C572CD1-D1EB-4901-B448-67F7800C6A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b="43048"/>
          <a:stretch/>
        </p:blipFill>
        <p:spPr bwMode="auto">
          <a:xfrm>
            <a:off x="0" y="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885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FE119-F0F4-4BBE-81FA-AE7DD692CF28}"/>
              </a:ext>
            </a:extLst>
          </p:cNvPr>
          <p:cNvSpPr>
            <a:spLocks noGrp="1"/>
          </p:cNvSpPr>
          <p:nvPr>
            <p:ph type="title"/>
          </p:nvPr>
        </p:nvSpPr>
        <p:spPr>
          <a:xfrm>
            <a:off x="252919" y="1123837"/>
            <a:ext cx="3137052" cy="4601183"/>
          </a:xfrm>
        </p:spPr>
        <p:txBody>
          <a:bodyPr/>
          <a:lstStyle/>
          <a:p>
            <a:r>
              <a:rPr lang="en-GB" dirty="0"/>
              <a:t>Communication and Language</a:t>
            </a:r>
          </a:p>
        </p:txBody>
      </p:sp>
      <p:sp>
        <p:nvSpPr>
          <p:cNvPr id="3" name="Content Placeholder 2">
            <a:extLst>
              <a:ext uri="{FF2B5EF4-FFF2-40B4-BE49-F238E27FC236}">
                <a16:creationId xmlns:a16="http://schemas.microsoft.com/office/drawing/2014/main" id="{7FC4D6BD-D4F3-4979-9F82-A233814C8809}"/>
              </a:ext>
            </a:extLst>
          </p:cNvPr>
          <p:cNvSpPr>
            <a:spLocks noGrp="1"/>
          </p:cNvSpPr>
          <p:nvPr>
            <p:ph idx="1"/>
          </p:nvPr>
        </p:nvSpPr>
        <p:spPr>
          <a:xfrm>
            <a:off x="3824663" y="1037063"/>
            <a:ext cx="7315200" cy="5315675"/>
          </a:xfrm>
        </p:spPr>
        <p:txBody>
          <a:bodyPr>
            <a:normAutofit fontScale="55000" lnSpcReduction="20000"/>
          </a:bodyPr>
          <a:lstStyle/>
          <a:p>
            <a:pPr marL="0" indent="0">
              <a:buNone/>
            </a:pPr>
            <a:r>
              <a:rPr lang="en-GB" sz="2600" b="1" dirty="0">
                <a:solidFill>
                  <a:schemeClr val="tx1"/>
                </a:solidFill>
              </a:rPr>
              <a:t>Every Friday one child will be chosen to take the ‘Class Teddy’ home for the weekend.</a:t>
            </a:r>
          </a:p>
          <a:p>
            <a:pPr marL="0" indent="0">
              <a:buNone/>
            </a:pPr>
            <a:r>
              <a:rPr lang="en-GB" sz="2600" dirty="0">
                <a:solidFill>
                  <a:schemeClr val="tx1"/>
                </a:solidFill>
                <a:effectLst/>
                <a:ea typeface="Calibri" panose="020F0502020204030204" pitchFamily="34" charset="0"/>
                <a:cs typeface="Twinkl"/>
              </a:rPr>
              <a:t>We choose to do this as a fun way to develop confidence when speaking and listening to others. It also helps children to practise their writing, reading, phonics and drawing skills.</a:t>
            </a:r>
          </a:p>
          <a:p>
            <a:pPr marL="0" indent="0">
              <a:buNone/>
            </a:pPr>
            <a:r>
              <a:rPr lang="en-GB" sz="2600" dirty="0">
                <a:solidFill>
                  <a:schemeClr val="tx1"/>
                </a:solidFill>
              </a:rPr>
              <a:t>P</a:t>
            </a:r>
            <a:r>
              <a:rPr lang="en-GB" sz="2600" b="0" i="0" dirty="0">
                <a:solidFill>
                  <a:schemeClr val="tx1"/>
                </a:solidFill>
                <a:effectLst/>
              </a:rPr>
              <a:t>arents can also use the teddy to share a moment with their child, whether you’re making up a story, reading a book, or using that teddy to talk about emotions or feelings.</a:t>
            </a:r>
          </a:p>
          <a:p>
            <a:r>
              <a:rPr lang="en-GB" sz="2600" dirty="0">
                <a:solidFill>
                  <a:schemeClr val="tx1"/>
                </a:solidFill>
              </a:rPr>
              <a:t>Activities to do at home with the class teddy:</a:t>
            </a:r>
          </a:p>
          <a:p>
            <a:r>
              <a:rPr lang="en-GB" sz="2600" dirty="0">
                <a:solidFill>
                  <a:schemeClr val="tx1"/>
                </a:solidFill>
              </a:rPr>
              <a:t>Cooking</a:t>
            </a:r>
          </a:p>
          <a:p>
            <a:r>
              <a:rPr lang="en-GB" sz="2600" dirty="0">
                <a:solidFill>
                  <a:schemeClr val="tx1"/>
                </a:solidFill>
              </a:rPr>
              <a:t>Cleaning</a:t>
            </a:r>
          </a:p>
          <a:p>
            <a:r>
              <a:rPr lang="en-GB" sz="2600" dirty="0">
                <a:solidFill>
                  <a:schemeClr val="tx1"/>
                </a:solidFill>
              </a:rPr>
              <a:t>Bathing</a:t>
            </a:r>
          </a:p>
          <a:p>
            <a:r>
              <a:rPr lang="en-GB" sz="2600" dirty="0">
                <a:solidFill>
                  <a:schemeClr val="tx1"/>
                </a:solidFill>
              </a:rPr>
              <a:t>Brushing teeth</a:t>
            </a:r>
          </a:p>
          <a:p>
            <a:r>
              <a:rPr lang="en-GB" sz="2600" dirty="0">
                <a:solidFill>
                  <a:schemeClr val="tx1"/>
                </a:solidFill>
              </a:rPr>
              <a:t>Shopping</a:t>
            </a:r>
          </a:p>
          <a:p>
            <a:r>
              <a:rPr lang="en-GB" sz="2600" dirty="0">
                <a:solidFill>
                  <a:schemeClr val="tx1"/>
                </a:solidFill>
              </a:rPr>
              <a:t>Visiting relatives/friends house</a:t>
            </a:r>
          </a:p>
          <a:p>
            <a:r>
              <a:rPr lang="en-GB" sz="2600" dirty="0">
                <a:solidFill>
                  <a:schemeClr val="tx1"/>
                </a:solidFill>
              </a:rPr>
              <a:t>Reading a story</a:t>
            </a:r>
          </a:p>
          <a:p>
            <a:r>
              <a:rPr lang="en-GB" sz="2600" dirty="0">
                <a:solidFill>
                  <a:schemeClr val="tx1"/>
                </a:solidFill>
              </a:rPr>
              <a:t>Playing games</a:t>
            </a:r>
          </a:p>
          <a:p>
            <a:pPr marL="0" indent="0">
              <a:buNone/>
            </a:pPr>
            <a:r>
              <a:rPr lang="en-GB" sz="2600" dirty="0">
                <a:solidFill>
                  <a:schemeClr val="tx1"/>
                </a:solidFill>
              </a:rPr>
              <a:t>Please encourage your child to draw/take pictures of activities taken place with the ‘Class Teddy’ and write a simple sentence/words/initial sounds to go with it.</a:t>
            </a:r>
          </a:p>
          <a:p>
            <a:pPr marL="0" indent="0">
              <a:buNone/>
            </a:pPr>
            <a:r>
              <a:rPr lang="en-GB" sz="2600" dirty="0">
                <a:solidFill>
                  <a:schemeClr val="tx1"/>
                </a:solidFill>
              </a:rPr>
              <a:t>Class teddy needs to be returned back to class on Monday. </a:t>
            </a:r>
          </a:p>
          <a:p>
            <a:pPr marL="0" indent="0">
              <a:buNone/>
            </a:pPr>
            <a:r>
              <a:rPr lang="en-GB" sz="2600" dirty="0">
                <a:solidFill>
                  <a:schemeClr val="tx1"/>
                </a:solidFill>
              </a:rPr>
              <a:t>Children will have the opportunity to share the ‘Class Teddy’s’ journal with the class and talk about what they did.</a:t>
            </a:r>
          </a:p>
          <a:p>
            <a:endParaRPr lang="en-GB" dirty="0"/>
          </a:p>
        </p:txBody>
      </p:sp>
      <p:sp>
        <p:nvSpPr>
          <p:cNvPr id="4" name="TextBox 3">
            <a:extLst>
              <a:ext uri="{FF2B5EF4-FFF2-40B4-BE49-F238E27FC236}">
                <a16:creationId xmlns:a16="http://schemas.microsoft.com/office/drawing/2014/main" id="{5304399D-E654-4591-9D4F-A4816287730B}"/>
              </a:ext>
            </a:extLst>
          </p:cNvPr>
          <p:cNvSpPr txBox="1"/>
          <p:nvPr/>
        </p:nvSpPr>
        <p:spPr>
          <a:xfrm>
            <a:off x="5803901" y="22302"/>
            <a:ext cx="5820937" cy="923330"/>
          </a:xfrm>
          <a:prstGeom prst="rect">
            <a:avLst/>
          </a:prstGeom>
          <a:noFill/>
        </p:spPr>
        <p:txBody>
          <a:bodyPr wrap="square" rtlCol="0">
            <a:spAutoFit/>
          </a:bodyPr>
          <a:lstStyle/>
          <a:p>
            <a:r>
              <a:rPr lang="en-GB" sz="3600" b="1" dirty="0">
                <a:solidFill>
                  <a:schemeClr val="tx1"/>
                </a:solidFill>
              </a:rPr>
              <a:t>Class Teddy</a:t>
            </a:r>
          </a:p>
          <a:p>
            <a:endParaRPr lang="en-GB" dirty="0"/>
          </a:p>
        </p:txBody>
      </p:sp>
    </p:spTree>
    <p:extLst>
      <p:ext uri="{BB962C8B-B14F-4D97-AF65-F5344CB8AC3E}">
        <p14:creationId xmlns:p14="http://schemas.microsoft.com/office/powerpoint/2010/main" val="2492789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619488"/>
          </a:xfrm>
        </p:spPr>
        <p:txBody>
          <a:bodyPr/>
          <a:lstStyle/>
          <a:p>
            <a:r>
              <a:rPr lang="en-GB" b="1" dirty="0"/>
              <a:t>Maths</a:t>
            </a:r>
          </a:p>
        </p:txBody>
      </p:sp>
      <p:sp>
        <p:nvSpPr>
          <p:cNvPr id="3" name="Content Placeholder 2"/>
          <p:cNvSpPr>
            <a:spLocks noGrp="1"/>
          </p:cNvSpPr>
          <p:nvPr>
            <p:ph idx="1"/>
          </p:nvPr>
        </p:nvSpPr>
        <p:spPr>
          <a:xfrm>
            <a:off x="3878059" y="501736"/>
            <a:ext cx="7315200" cy="1687548"/>
          </a:xfrm>
        </p:spPr>
        <p:txBody>
          <a:bodyPr>
            <a:normAutofit lnSpcReduction="10000"/>
          </a:bodyPr>
          <a:lstStyle/>
          <a:p>
            <a:pPr marL="0" indent="0" algn="ctr">
              <a:buNone/>
            </a:pPr>
            <a:r>
              <a:rPr lang="en-GB" sz="3200" b="1" dirty="0">
                <a:solidFill>
                  <a:schemeClr val="tx1"/>
                </a:solidFill>
              </a:rPr>
              <a:t>Maths</a:t>
            </a:r>
            <a:r>
              <a:rPr lang="en-GB" sz="1400" b="1" dirty="0">
                <a:solidFill>
                  <a:schemeClr val="tx1"/>
                </a:solidFill>
              </a:rPr>
              <a:t>  </a:t>
            </a:r>
          </a:p>
          <a:p>
            <a:pPr marL="0" indent="0">
              <a:buNone/>
            </a:pPr>
            <a:r>
              <a:rPr lang="en-GB" sz="1400" dirty="0">
                <a:solidFill>
                  <a:schemeClr val="tx1"/>
                </a:solidFill>
                <a:effectLst/>
                <a:latin typeface="Calibri" panose="020F0502020204030204" pitchFamily="34" charset="0"/>
                <a:ea typeface="Calibri" panose="020F0502020204030204" pitchFamily="34" charset="0"/>
              </a:rPr>
              <a:t>We follow a well-known Maths programme called White Rose Maths Hub</a:t>
            </a:r>
          </a:p>
          <a:p>
            <a:pPr marL="0" indent="0">
              <a:buNone/>
            </a:pPr>
            <a:r>
              <a:rPr lang="en-GB" sz="1400" dirty="0">
                <a:solidFill>
                  <a:schemeClr val="tx1"/>
                </a:solidFill>
                <a:effectLst/>
                <a:latin typeface="Calibri" panose="020F0502020204030204" pitchFamily="34" charset="0"/>
                <a:ea typeface="Times New Roman" panose="02020603050405020304" pitchFamily="18" charset="0"/>
              </a:rPr>
              <a:t>White Rose Maths Hub full programme is available here: https://</a:t>
            </a:r>
            <a:r>
              <a:rPr lang="en-GB" sz="1400" dirty="0" err="1">
                <a:solidFill>
                  <a:schemeClr val="tx1"/>
                </a:solidFill>
                <a:effectLst/>
                <a:latin typeface="Calibri" panose="020F0502020204030204" pitchFamily="34" charset="0"/>
                <a:ea typeface="Times New Roman" panose="02020603050405020304" pitchFamily="18" charset="0"/>
              </a:rPr>
              <a:t>whiterosemaths.com</a:t>
            </a:r>
            <a:r>
              <a:rPr lang="en-GB" sz="1400" dirty="0">
                <a:solidFill>
                  <a:schemeClr val="tx1"/>
                </a:solidFill>
                <a:effectLst/>
                <a:latin typeface="Calibri" panose="020F0502020204030204" pitchFamily="34" charset="0"/>
                <a:ea typeface="Times New Roman" panose="02020603050405020304" pitchFamily="18" charset="0"/>
              </a:rPr>
              <a:t>/resources/early-years-resources/reception- sol/ </a:t>
            </a:r>
            <a:endParaRPr lang="en-GB" sz="1400" dirty="0">
              <a:solidFill>
                <a:schemeClr val="tx1"/>
              </a:solidFill>
              <a:effectLst/>
              <a:latin typeface="Times New Roman" panose="02020603050405020304" pitchFamily="18" charset="0"/>
              <a:ea typeface="Times New Roman" panose="02020603050405020304" pitchFamily="18" charset="0"/>
            </a:endParaRPr>
          </a:p>
          <a:p>
            <a:pPr marL="0" indent="0">
              <a:buNone/>
            </a:pPr>
            <a:r>
              <a:rPr lang="en-GB" sz="1400" dirty="0">
                <a:solidFill>
                  <a:schemeClr val="tx1"/>
                </a:solidFill>
                <a:effectLst/>
                <a:ea typeface="Times New Roman" panose="02020603050405020304" pitchFamily="18" charset="0"/>
              </a:rPr>
              <a:t>This half term we will be focusing on matching, sorting, comparing amounts and 1-1 counting:</a:t>
            </a:r>
          </a:p>
          <a:p>
            <a:pPr marL="0" indent="0">
              <a:buNone/>
            </a:pPr>
            <a:endParaRPr lang="en-GB" sz="1400" dirty="0">
              <a:solidFill>
                <a:schemeClr val="tx1"/>
              </a:solidFill>
              <a:effectLst/>
              <a:ea typeface="Times New Roman" panose="02020603050405020304" pitchFamily="18" charset="0"/>
            </a:endParaRPr>
          </a:p>
          <a:p>
            <a:pPr marL="0" indent="0">
              <a:buNone/>
            </a:pPr>
            <a:endParaRPr lang="en-GB" sz="1600" dirty="0">
              <a:solidFill>
                <a:schemeClr val="tx1"/>
              </a:solidFill>
            </a:endParaRPr>
          </a:p>
          <a:p>
            <a:pPr marL="0" indent="0">
              <a:buNone/>
            </a:pPr>
            <a:endParaRPr lang="en-GB" sz="1600" b="1" dirty="0">
              <a:solidFill>
                <a:schemeClr val="tx1"/>
              </a:solidFill>
            </a:endParaRP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9" name="Picture 8"/>
          <p:cNvPicPr>
            <a:picLocks noChangeAspect="1"/>
          </p:cNvPicPr>
          <p:nvPr/>
        </p:nvPicPr>
        <p:blipFill rotWithShape="1">
          <a:blip r:embed="rId5"/>
          <a:srcRect l="19504" t="3374" r="9142" b="11609"/>
          <a:stretch/>
        </p:blipFill>
        <p:spPr>
          <a:xfrm>
            <a:off x="180975" y="3743325"/>
            <a:ext cx="3165449" cy="2121524"/>
          </a:xfrm>
          <a:prstGeom prst="rect">
            <a:avLst/>
          </a:prstGeom>
          <a:noFill/>
          <a:ln>
            <a:solidFill>
              <a:schemeClr val="tx1"/>
            </a:solidFill>
          </a:ln>
        </p:spPr>
      </p:pic>
      <p:sp>
        <p:nvSpPr>
          <p:cNvPr id="5" name="TextBox 4">
            <a:extLst>
              <a:ext uri="{FF2B5EF4-FFF2-40B4-BE49-F238E27FC236}">
                <a16:creationId xmlns:a16="http://schemas.microsoft.com/office/drawing/2014/main" id="{CC0B7770-A8A4-4BB7-A3C5-8538C8A5257B}"/>
              </a:ext>
            </a:extLst>
          </p:cNvPr>
          <p:cNvSpPr txBox="1"/>
          <p:nvPr/>
        </p:nvSpPr>
        <p:spPr>
          <a:xfrm>
            <a:off x="4467616" y="1733493"/>
            <a:ext cx="3165449" cy="5262979"/>
          </a:xfrm>
          <a:prstGeom prst="rect">
            <a:avLst/>
          </a:prstGeom>
          <a:noFill/>
        </p:spPr>
        <p:txBody>
          <a:bodyPr wrap="square" rtlCol="0">
            <a:spAutoFit/>
          </a:bodyPr>
          <a:lstStyle/>
          <a:p>
            <a:pPr algn="ctr"/>
            <a:r>
              <a:rPr lang="en-GB" sz="3000" dirty="0">
                <a:effectLst/>
                <a:latin typeface="Calibri" panose="020F0502020204030204" pitchFamily="34" charset="0"/>
                <a:ea typeface="Times New Roman" panose="02020603050405020304" pitchFamily="18" charset="0"/>
                <a:cs typeface="Calibri" panose="020F0502020204030204" pitchFamily="34" charset="0"/>
              </a:rPr>
              <a:t>Term 1 </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Introduce zero</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Find 0 to 5</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Subitise 0 to 5</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Represent 0 to 5 1 more</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1 less</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Composition</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Conceptual subitising to 5</a:t>
            </a:r>
            <a:br>
              <a:rPr lang="en-GB" sz="1200" dirty="0">
                <a:effectLst/>
                <a:latin typeface="Calibri" panose="020F0502020204030204" pitchFamily="34" charset="0"/>
                <a:ea typeface="Times New Roman" panose="02020603050405020304" pitchFamily="18" charset="0"/>
                <a:cs typeface="Calibri" panose="020F0502020204030204" pitchFamily="34" charset="0"/>
              </a:rPr>
            </a:br>
            <a:r>
              <a:rPr lang="en-GB" sz="1200" dirty="0">
                <a:effectLst/>
                <a:latin typeface="Calibri" panose="020F0502020204030204" pitchFamily="34" charset="0"/>
                <a:ea typeface="Times New Roman" panose="02020603050405020304" pitchFamily="18" charset="0"/>
                <a:cs typeface="Calibri" panose="020F0502020204030204" pitchFamily="34" charset="0"/>
              </a:rPr>
              <a:t>Compare mass</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Find a balance</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Explore capacity</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Compare capacity</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Find 6, 7 and 8</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2 Represent 6, 7 and 8</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1 more </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1 less </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Composition of 6, 7 and 8Make pairs – odd and even</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Double to 8 (find a double)</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Double to 8 (make a double)</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9 Combine two groups</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Conceptual subitising</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Explore length</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Compare length</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Calibri" panose="020F0502020204030204" pitchFamily="34" charset="0"/>
              </a:rPr>
              <a:t>Explore height</a:t>
            </a:r>
          </a:p>
          <a:p>
            <a:endParaRPr lang="en-GB" dirty="0"/>
          </a:p>
        </p:txBody>
      </p:sp>
      <p:sp>
        <p:nvSpPr>
          <p:cNvPr id="8" name="TextBox 7">
            <a:extLst>
              <a:ext uri="{FF2B5EF4-FFF2-40B4-BE49-F238E27FC236}">
                <a16:creationId xmlns:a16="http://schemas.microsoft.com/office/drawing/2014/main" id="{2CCEEF40-CDDC-4D2E-8600-ABBBC026CC64}"/>
              </a:ext>
            </a:extLst>
          </p:cNvPr>
          <p:cNvSpPr txBox="1"/>
          <p:nvPr/>
        </p:nvSpPr>
        <p:spPr>
          <a:xfrm>
            <a:off x="8027810" y="1856585"/>
            <a:ext cx="3165449" cy="4154984"/>
          </a:xfrm>
          <a:prstGeom prst="rect">
            <a:avLst/>
          </a:prstGeom>
          <a:noFill/>
        </p:spPr>
        <p:txBody>
          <a:bodyPr wrap="square" rtlCol="0">
            <a:spAutoFit/>
          </a:bodyPr>
          <a:lstStyle/>
          <a:p>
            <a:pPr algn="ctr"/>
            <a:r>
              <a:rPr lang="en-GB" sz="3000" dirty="0">
                <a:effectLst/>
                <a:latin typeface="Calibri" panose="020F0502020204030204" pitchFamily="34" charset="0"/>
                <a:ea typeface="Times New Roman" panose="02020603050405020304" pitchFamily="18" charset="0"/>
                <a:cs typeface="Calibri" panose="020F0502020204030204" pitchFamily="34" charset="0"/>
              </a:rPr>
              <a:t>Term 2 </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Compare height Talk about time</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Order and sequence time</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Find 9 and 10</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Compare numbers to 10</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Represent 9 and 10</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Conceptual subitising to 10</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Make arrangements of 10</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Bonds to 10 (3 parts)</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Doubles to 10 (find a double)</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2 Doubles to 10 (make a double)</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Explore even and odd</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Recognise and name 3-D shapes</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Find 2-D shapes within 3-D shapes Use 3-D shapes for tasks</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3-D shapes in the environment</a:t>
            </a: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Identify more complex patterns</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Copy and continue patterns</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Patterns in the environment</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60679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619488"/>
          </a:xfrm>
        </p:spPr>
        <p:txBody>
          <a:bodyPr/>
          <a:lstStyle/>
          <a:p>
            <a:r>
              <a:rPr lang="en-GB" b="1" dirty="0"/>
              <a:t>Maths</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9" name="Picture 8"/>
          <p:cNvPicPr>
            <a:picLocks noChangeAspect="1"/>
          </p:cNvPicPr>
          <p:nvPr/>
        </p:nvPicPr>
        <p:blipFill rotWithShape="1">
          <a:blip r:embed="rId5"/>
          <a:srcRect l="19504" t="3374" r="9142" b="11609"/>
          <a:stretch/>
        </p:blipFill>
        <p:spPr>
          <a:xfrm>
            <a:off x="180975" y="3743325"/>
            <a:ext cx="3165449" cy="2121524"/>
          </a:xfrm>
          <a:prstGeom prst="rect">
            <a:avLst/>
          </a:prstGeom>
          <a:noFill/>
          <a:ln>
            <a:solidFill>
              <a:schemeClr val="tx1"/>
            </a:solidFill>
          </a:ln>
        </p:spPr>
      </p:pic>
      <p:sp>
        <p:nvSpPr>
          <p:cNvPr id="8" name="TextBox 7">
            <a:extLst>
              <a:ext uri="{FF2B5EF4-FFF2-40B4-BE49-F238E27FC236}">
                <a16:creationId xmlns:a16="http://schemas.microsoft.com/office/drawing/2014/main" id="{AEE5CABB-E460-1B4A-0CD6-DB2AFC34A51B}"/>
              </a:ext>
            </a:extLst>
          </p:cNvPr>
          <p:cNvSpPr txBox="1"/>
          <p:nvPr/>
        </p:nvSpPr>
        <p:spPr>
          <a:xfrm>
            <a:off x="4558937" y="284205"/>
            <a:ext cx="6228512" cy="923330"/>
          </a:xfrm>
          <a:prstGeom prst="rect">
            <a:avLst/>
          </a:prstGeom>
          <a:noFill/>
        </p:spPr>
        <p:txBody>
          <a:bodyPr wrap="square" rtlCol="0">
            <a:spAutoFit/>
          </a:bodyPr>
          <a:lstStyle/>
          <a:p>
            <a:endParaRPr lang="en-US" dirty="0"/>
          </a:p>
          <a:p>
            <a:r>
              <a:rPr lang="en-US" sz="3600" b="1" dirty="0" err="1"/>
              <a:t>Maths</a:t>
            </a:r>
            <a:r>
              <a:rPr lang="en-US" sz="3600" b="1" dirty="0"/>
              <a:t> at Home</a:t>
            </a:r>
          </a:p>
        </p:txBody>
      </p:sp>
      <p:sp>
        <p:nvSpPr>
          <p:cNvPr id="13" name="TextBox 12">
            <a:extLst>
              <a:ext uri="{FF2B5EF4-FFF2-40B4-BE49-F238E27FC236}">
                <a16:creationId xmlns:a16="http://schemas.microsoft.com/office/drawing/2014/main" id="{F811BEB0-4DC4-58B7-9A8A-9CDAD8FA9501}"/>
              </a:ext>
            </a:extLst>
          </p:cNvPr>
          <p:cNvSpPr txBox="1"/>
          <p:nvPr/>
        </p:nvSpPr>
        <p:spPr>
          <a:xfrm>
            <a:off x="3613998" y="1463017"/>
            <a:ext cx="8118389" cy="4401205"/>
          </a:xfrm>
          <a:prstGeom prst="rect">
            <a:avLst/>
          </a:prstGeom>
          <a:noFill/>
        </p:spPr>
        <p:txBody>
          <a:bodyPr wrap="square">
            <a:spAutoFit/>
          </a:bodyPr>
          <a:lstStyle/>
          <a:p>
            <a:r>
              <a:rPr lang="en-GB" sz="2000" dirty="0">
                <a:solidFill>
                  <a:srgbClr val="000000"/>
                </a:solidFill>
                <a:effectLst/>
                <a:ea typeface="Times New Roman" panose="02020603050405020304" pitchFamily="18" charset="0"/>
              </a:rPr>
              <a:t>Weighing ingredients when cooking. </a:t>
            </a:r>
          </a:p>
          <a:p>
            <a:endParaRPr lang="en-GB" sz="2000" dirty="0">
              <a:solidFill>
                <a:srgbClr val="000000"/>
              </a:solidFill>
              <a:effectLst/>
              <a:ea typeface="Times New Roman" panose="02020603050405020304" pitchFamily="18" charset="0"/>
            </a:endParaRPr>
          </a:p>
          <a:p>
            <a:r>
              <a:rPr lang="en-GB" sz="2000" dirty="0">
                <a:solidFill>
                  <a:srgbClr val="000000"/>
                </a:solidFill>
                <a:effectLst/>
                <a:ea typeface="Times New Roman" panose="02020603050405020304" pitchFamily="18" charset="0"/>
              </a:rPr>
              <a:t>Looking at money when shopping.</a:t>
            </a:r>
            <a:br>
              <a:rPr lang="en-GB" sz="2000" dirty="0">
                <a:solidFill>
                  <a:srgbClr val="000000"/>
                </a:solidFill>
                <a:effectLst/>
                <a:ea typeface="Times New Roman" panose="02020603050405020304" pitchFamily="18" charset="0"/>
              </a:rPr>
            </a:br>
            <a:endParaRPr lang="en-GB" sz="2000" dirty="0">
              <a:solidFill>
                <a:srgbClr val="000000"/>
              </a:solidFill>
              <a:ea typeface="Times New Roman" panose="02020603050405020304" pitchFamily="18" charset="0"/>
            </a:endParaRPr>
          </a:p>
          <a:p>
            <a:r>
              <a:rPr lang="en-GB" sz="2000" dirty="0">
                <a:solidFill>
                  <a:srgbClr val="000000"/>
                </a:solidFill>
                <a:effectLst/>
                <a:ea typeface="Times New Roman" panose="02020603050405020304" pitchFamily="18" charset="0"/>
              </a:rPr>
              <a:t>Numbers on buses, cars, doors etc.</a:t>
            </a:r>
          </a:p>
          <a:p>
            <a:endParaRPr lang="en-GB" sz="2000" dirty="0">
              <a:solidFill>
                <a:srgbClr val="000000"/>
              </a:solidFill>
              <a:ea typeface="Times New Roman" panose="02020603050405020304" pitchFamily="18" charset="0"/>
            </a:endParaRPr>
          </a:p>
          <a:p>
            <a:r>
              <a:rPr lang="en-GB" sz="2000" dirty="0">
                <a:solidFill>
                  <a:srgbClr val="000000"/>
                </a:solidFill>
                <a:effectLst/>
                <a:ea typeface="Times New Roman" panose="02020603050405020304" pitchFamily="18" charset="0"/>
              </a:rPr>
              <a:t>Plan a picnic with your child and let your child decide how many sandwiches and bananas will be needed. </a:t>
            </a:r>
            <a:endParaRPr lang="en-GB" sz="2000" dirty="0">
              <a:effectLst/>
              <a:ea typeface="Times New Roman" panose="02020603050405020304" pitchFamily="18" charset="0"/>
            </a:endParaRPr>
          </a:p>
          <a:p>
            <a:endParaRPr lang="en-GB" sz="2000" dirty="0">
              <a:solidFill>
                <a:srgbClr val="000000"/>
              </a:solidFill>
              <a:ea typeface="Times New Roman" panose="02020603050405020304" pitchFamily="18" charset="0"/>
            </a:endParaRPr>
          </a:p>
          <a:p>
            <a:r>
              <a:rPr lang="en-GB" sz="2000" dirty="0">
                <a:solidFill>
                  <a:srgbClr val="000000"/>
                </a:solidFill>
                <a:ea typeface="Times New Roman" panose="02020603050405020304" pitchFamily="18" charset="0"/>
              </a:rPr>
              <a:t>Ask your child to s</a:t>
            </a:r>
            <a:r>
              <a:rPr lang="en-GB" sz="2000" dirty="0">
                <a:solidFill>
                  <a:srgbClr val="000000"/>
                </a:solidFill>
                <a:effectLst/>
                <a:ea typeface="Times New Roman" panose="02020603050405020304" pitchFamily="18" charset="0"/>
              </a:rPr>
              <a:t>how you a number before we leave for school. Who can find that number? </a:t>
            </a:r>
            <a:endParaRPr lang="en-GB" sz="2000" dirty="0">
              <a:effectLst/>
              <a:ea typeface="Times New Roman" panose="02020603050405020304" pitchFamily="18" charset="0"/>
            </a:endParaRPr>
          </a:p>
          <a:p>
            <a:endParaRPr lang="en-GB" sz="2000" dirty="0">
              <a:solidFill>
                <a:srgbClr val="000000"/>
              </a:solidFill>
              <a:ea typeface="Times New Roman" panose="02020603050405020304" pitchFamily="18" charset="0"/>
            </a:endParaRPr>
          </a:p>
          <a:p>
            <a:r>
              <a:rPr lang="en-GB" sz="2000" dirty="0">
                <a:solidFill>
                  <a:srgbClr val="000000"/>
                </a:solidFill>
                <a:effectLst/>
                <a:ea typeface="Times New Roman" panose="02020603050405020304" pitchFamily="18" charset="0"/>
              </a:rPr>
              <a:t>Sing number songs where </a:t>
            </a:r>
            <a:r>
              <a:rPr lang="en-GB" sz="2000" dirty="0">
                <a:solidFill>
                  <a:srgbClr val="000000"/>
                </a:solidFill>
                <a:ea typeface="Times New Roman" panose="02020603050405020304" pitchFamily="18" charset="0"/>
              </a:rPr>
              <a:t>you </a:t>
            </a:r>
            <a:r>
              <a:rPr lang="en-GB" sz="2000" dirty="0">
                <a:solidFill>
                  <a:srgbClr val="000000"/>
                </a:solidFill>
                <a:effectLst/>
                <a:ea typeface="Times New Roman" panose="02020603050405020304" pitchFamily="18" charset="0"/>
              </a:rPr>
              <a:t>have to count backwards like “Five Little Ducks” or “Ten Fat Sausages”. </a:t>
            </a:r>
            <a:endParaRPr lang="en-GB" sz="2000" dirty="0">
              <a:effectLst/>
              <a:ea typeface="Times New Roman" panose="02020603050405020304" pitchFamily="18" charset="0"/>
            </a:endParaRPr>
          </a:p>
        </p:txBody>
      </p:sp>
    </p:spTree>
    <p:extLst>
      <p:ext uri="{BB962C8B-B14F-4D97-AF65-F5344CB8AC3E}">
        <p14:creationId xmlns:p14="http://schemas.microsoft.com/office/powerpoint/2010/main" val="2431278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86213"/>
          </a:xfrm>
        </p:spPr>
        <p:txBody>
          <a:bodyPr/>
          <a:lstStyle/>
          <a:p>
            <a:pPr algn="ctr"/>
            <a:r>
              <a:rPr lang="en-GB" dirty="0"/>
              <a:t>Other areas of Learning</a:t>
            </a:r>
            <a:endParaRPr lang="en-GB" b="1" dirty="0"/>
          </a:p>
        </p:txBody>
      </p:sp>
      <p:sp>
        <p:nvSpPr>
          <p:cNvPr id="3" name="Content Placeholder 2"/>
          <p:cNvSpPr>
            <a:spLocks noGrp="1"/>
          </p:cNvSpPr>
          <p:nvPr>
            <p:ph idx="1"/>
          </p:nvPr>
        </p:nvSpPr>
        <p:spPr>
          <a:xfrm>
            <a:off x="3869268" y="864108"/>
            <a:ext cx="3753663" cy="5120640"/>
          </a:xfrm>
        </p:spPr>
        <p:txBody>
          <a:bodyPr>
            <a:normAutofit fontScale="70000" lnSpcReduction="20000"/>
          </a:bodyPr>
          <a:lstStyle/>
          <a:p>
            <a:pPr marL="0" indent="0">
              <a:buNone/>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n-GB" sz="4300" dirty="0"/>
              <a:t>Term  1</a:t>
            </a:r>
          </a:p>
          <a:p>
            <a:pPr marL="0" indent="0">
              <a:buNone/>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Using a globe to locate different countries.</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England (United Kingdom)</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looking at different landmarks, famous buildings, capital cities, food and language </a:t>
            </a:r>
            <a:r>
              <a:rPr lang="en-GB" dirty="0"/>
              <a:t> </a:t>
            </a: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Romania</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looking at different landmark, famous buildings, capital cities, food and language Bangladesh</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looking at different landmark, famous buildings, capital cities, food and language India</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looking at different landmarks, famous buildings, capital cities, food and language </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China </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looking at different landmarks, famous buildings, capital cities, food and language</a:t>
            </a: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endParaRPr lang="en-GB" dirty="0"/>
          </a:p>
          <a:p>
            <a:pPr marL="0" indent="0">
              <a:buNone/>
            </a:pPr>
            <a:endParaRPr lang="en-GB" b="1" dirty="0"/>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7" name="Picture 6"/>
          <p:cNvPicPr>
            <a:picLocks noChangeAspect="1"/>
          </p:cNvPicPr>
          <p:nvPr/>
        </p:nvPicPr>
        <p:blipFill>
          <a:blip r:embed="rId5"/>
          <a:stretch>
            <a:fillRect/>
          </a:stretch>
        </p:blipFill>
        <p:spPr>
          <a:xfrm>
            <a:off x="114300" y="3991219"/>
            <a:ext cx="3119431" cy="1733801"/>
          </a:xfrm>
          <a:prstGeom prst="rect">
            <a:avLst/>
          </a:prstGeom>
          <a:noFill/>
          <a:ln>
            <a:solidFill>
              <a:schemeClr val="tx1"/>
            </a:solidFill>
          </a:ln>
        </p:spPr>
      </p:pic>
      <p:sp>
        <p:nvSpPr>
          <p:cNvPr id="8" name="Content Placeholder 2">
            <a:extLst>
              <a:ext uri="{FF2B5EF4-FFF2-40B4-BE49-F238E27FC236}">
                <a16:creationId xmlns:a16="http://schemas.microsoft.com/office/drawing/2014/main" id="{51F9BBC1-E2F3-429F-B794-3E4B617C4BBD}"/>
              </a:ext>
            </a:extLst>
          </p:cNvPr>
          <p:cNvSpPr txBox="1">
            <a:spLocks/>
          </p:cNvSpPr>
          <p:nvPr/>
        </p:nvSpPr>
        <p:spPr>
          <a:xfrm>
            <a:off x="7855114" y="1165766"/>
            <a:ext cx="3753663" cy="5120640"/>
          </a:xfrm>
          <a:prstGeom prst="rect">
            <a:avLst/>
          </a:prstGeom>
        </p:spPr>
        <p:txBody>
          <a:bodyPr vert="horz" lIns="91440" tIns="45720" rIns="91440" bIns="45720" rtlCol="0" anchor="ctr">
            <a:normAutofit fontScale="92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sz="3200" dirty="0"/>
          </a:p>
          <a:p>
            <a:pPr marL="0" indent="0" algn="ctr">
              <a:buNone/>
            </a:pPr>
            <a:r>
              <a:rPr lang="en-GB" sz="3200" dirty="0"/>
              <a:t>Term 2 </a:t>
            </a:r>
          </a:p>
          <a:p>
            <a:pPr marL="0" indent="0" algn="ctr">
              <a:buNone/>
            </a:pPr>
            <a:endParaRPr lang="en-GB" sz="3200" dirty="0"/>
          </a:p>
          <a:p>
            <a:r>
              <a:rPr lang="en-GB" sz="1400" dirty="0">
                <a:latin typeface="Calibri" panose="020F0502020204030204" pitchFamily="34" charset="0"/>
                <a:cs typeface="Calibri" panose="020F0502020204030204" pitchFamily="34" charset="0"/>
              </a:rPr>
              <a:t>Learning the emergency number</a:t>
            </a:r>
          </a:p>
          <a:p>
            <a:r>
              <a:rPr lang="en-GB" sz="1400" dirty="0">
                <a:latin typeface="Calibri" panose="020F0502020204030204" pitchFamily="34" charset="0"/>
                <a:cs typeface="Calibri" panose="020F0502020204030204" pitchFamily="34" charset="0"/>
              </a:rPr>
              <a:t>Creating a people who help us scenes in tuff tray reflective clothing. </a:t>
            </a:r>
          </a:p>
          <a:p>
            <a:r>
              <a:rPr lang="en-GB" sz="1400" dirty="0">
                <a:latin typeface="Calibri" panose="020F0502020204030204" pitchFamily="34" charset="0"/>
                <a:cs typeface="Calibri" panose="020F0502020204030204" pitchFamily="34" charset="0"/>
              </a:rPr>
              <a:t>Fire safety - Understanding jobs and why they are important to us</a:t>
            </a:r>
          </a:p>
          <a:p>
            <a:r>
              <a:rPr lang="en-GB" sz="1400" dirty="0">
                <a:latin typeface="Calibri" panose="020F0502020204030204" pitchFamily="34" charset="0"/>
                <a:cs typeface="Calibri" panose="020F0502020204030204" pitchFamily="34" charset="0"/>
              </a:rPr>
              <a:t>Oral hygiene Healthy eating - Understanding jobs and why they are important to us Looking after garden, knowing what a plant needs to live</a:t>
            </a:r>
          </a:p>
          <a:p>
            <a:r>
              <a:rPr lang="en-GB" sz="1400" dirty="0">
                <a:latin typeface="Calibri" panose="020F0502020204030204" pitchFamily="34" charset="0"/>
                <a:cs typeface="Calibri" panose="020F0502020204030204" pitchFamily="34" charset="0"/>
              </a:rPr>
              <a:t>Zoo lab - Caring for animals</a:t>
            </a:r>
          </a:p>
          <a:p>
            <a:r>
              <a:rPr lang="en-GB" sz="1400" dirty="0">
                <a:latin typeface="Calibri" panose="020F0502020204030204" pitchFamily="34" charset="0"/>
                <a:cs typeface="Calibri" panose="020F0502020204030204" pitchFamily="34" charset="0"/>
              </a:rPr>
              <a:t>Understanding jobs and why they are important to us</a:t>
            </a:r>
          </a:p>
          <a:p>
            <a:r>
              <a:rPr lang="en-GB" sz="1400" dirty="0">
                <a:latin typeface="Calibri" panose="020F0502020204030204" pitchFamily="34" charset="0"/>
                <a:cs typeface="Calibri" panose="020F0502020204030204" pitchFamily="34" charset="0"/>
              </a:rPr>
              <a:t>Role play classroom</a:t>
            </a:r>
          </a:p>
          <a:p>
            <a:r>
              <a:rPr lang="en-GB" sz="1400" dirty="0">
                <a:latin typeface="Calibri" panose="020F0502020204030204" pitchFamily="34" charset="0"/>
                <a:cs typeface="Calibri" panose="020F0502020204030204" pitchFamily="34" charset="0"/>
              </a:rPr>
              <a:t>Understanding jobs and why they are important to us</a:t>
            </a:r>
          </a:p>
          <a:p>
            <a:r>
              <a:rPr lang="en-GB" sz="1400" dirty="0">
                <a:latin typeface="Calibri" panose="020F0502020204030204" pitchFamily="34" charset="0"/>
                <a:cs typeface="Calibri" panose="020F0502020204030204" pitchFamily="34" charset="0"/>
              </a:rPr>
              <a:t>Planting bulbs</a:t>
            </a:r>
          </a:p>
          <a:p>
            <a:pPr marL="0" indent="0" algn="ctr">
              <a:buFont typeface="Wingdings 2" pitchFamily="18" charset="2"/>
              <a:buNone/>
            </a:pPr>
            <a:endParaRPr lang="en-GB" sz="3200" b="1" dirty="0"/>
          </a:p>
          <a:p>
            <a:endParaRPr lang="en-GB" dirty="0"/>
          </a:p>
          <a:p>
            <a:pPr marL="0" indent="0">
              <a:buFont typeface="Wingdings 2" pitchFamily="18" charset="2"/>
              <a:buNone/>
            </a:pPr>
            <a:endParaRPr lang="en-GB" b="1" dirty="0"/>
          </a:p>
        </p:txBody>
      </p:sp>
      <p:sp>
        <p:nvSpPr>
          <p:cNvPr id="5" name="TextBox 4">
            <a:extLst>
              <a:ext uri="{FF2B5EF4-FFF2-40B4-BE49-F238E27FC236}">
                <a16:creationId xmlns:a16="http://schemas.microsoft.com/office/drawing/2014/main" id="{71018ED9-EF67-4204-A09E-80F630FC2EDB}"/>
              </a:ext>
            </a:extLst>
          </p:cNvPr>
          <p:cNvSpPr txBox="1"/>
          <p:nvPr/>
        </p:nvSpPr>
        <p:spPr>
          <a:xfrm>
            <a:off x="4369777" y="121476"/>
            <a:ext cx="6594231" cy="1323439"/>
          </a:xfrm>
          <a:prstGeom prst="rect">
            <a:avLst/>
          </a:prstGeom>
          <a:noFill/>
        </p:spPr>
        <p:txBody>
          <a:bodyPr wrap="square" rtlCol="0">
            <a:spAutoFit/>
          </a:bodyPr>
          <a:lstStyle/>
          <a:p>
            <a:pPr algn="ctr"/>
            <a:r>
              <a:rPr lang="en-GB" sz="4000" b="1" dirty="0"/>
              <a:t>Understanding of the World </a:t>
            </a:r>
          </a:p>
          <a:p>
            <a:pPr algn="ctr"/>
            <a:endParaRPr lang="en-GB" sz="4000" dirty="0"/>
          </a:p>
        </p:txBody>
      </p:sp>
    </p:spTree>
    <p:extLst>
      <p:ext uri="{BB962C8B-B14F-4D97-AF65-F5344CB8AC3E}">
        <p14:creationId xmlns:p14="http://schemas.microsoft.com/office/powerpoint/2010/main" val="365764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3790138" y="1213494"/>
            <a:ext cx="3832794" cy="5120640"/>
          </a:xfrm>
        </p:spPr>
        <p:txBody>
          <a:bodyPr>
            <a:normAutofit fontScale="25000" lnSpcReduction="20000"/>
          </a:bodyPr>
          <a:lstStyle/>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n-GB" sz="12000" dirty="0">
                <a:effectLst/>
                <a:latin typeface="Calibri" panose="020F0502020204030204" pitchFamily="34" charset="0"/>
                <a:ea typeface="Times New Roman" panose="02020603050405020304" pitchFamily="18" charset="0"/>
                <a:cs typeface="Times New Roman" panose="02020603050405020304" pitchFamily="18" charset="0"/>
              </a:rPr>
              <a:t>Term 1</a:t>
            </a:r>
            <a:r>
              <a:rPr lang="en-GB" sz="56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5600" dirty="0">
                <a:effectLst/>
                <a:latin typeface="Calibri" panose="020F0502020204030204" pitchFamily="34" charset="0"/>
                <a:ea typeface="Times New Roman" panose="02020603050405020304" pitchFamily="18" charset="0"/>
                <a:cs typeface="Times New Roman" panose="02020603050405020304" pitchFamily="18" charset="0"/>
              </a:rPr>
              <a:t>New Year Resolution poster </a:t>
            </a:r>
            <a:endParaRPr lang="en-GB" sz="56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5600" dirty="0">
                <a:effectLst/>
                <a:latin typeface="Calibri" panose="020F0502020204030204" pitchFamily="34" charset="0"/>
                <a:ea typeface="Times New Roman" panose="02020603050405020304" pitchFamily="18" charset="0"/>
                <a:cs typeface="Times New Roman" panose="02020603050405020304" pitchFamily="18" charset="0"/>
              </a:rPr>
              <a:t>Famous landmarks- United Kingdom. </a:t>
            </a:r>
            <a:endParaRPr lang="en-GB" sz="56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5600" dirty="0">
                <a:effectLst/>
                <a:latin typeface="Calibri" panose="020F0502020204030204" pitchFamily="34" charset="0"/>
                <a:ea typeface="Times New Roman" panose="02020603050405020304" pitchFamily="18" charset="0"/>
                <a:cs typeface="Times New Roman" panose="02020603050405020304" pitchFamily="18" charset="0"/>
              </a:rPr>
              <a:t>England flag</a:t>
            </a:r>
            <a:endParaRPr lang="en-GB" sz="56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5600" dirty="0">
                <a:effectLst/>
                <a:latin typeface="Calibri" panose="020F0502020204030204" pitchFamily="34" charset="0"/>
                <a:ea typeface="Times New Roman" panose="02020603050405020304" pitchFamily="18" charset="0"/>
                <a:cs typeface="Times New Roman" panose="02020603050405020304" pitchFamily="18" charset="0"/>
              </a:rPr>
              <a:t>Red buss </a:t>
            </a:r>
            <a:endParaRPr lang="en-GB" sz="56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5600" dirty="0">
                <a:effectLst/>
                <a:latin typeface="Calibri" panose="020F0502020204030204" pitchFamily="34" charset="0"/>
                <a:ea typeface="Times New Roman" panose="02020603050405020304" pitchFamily="18" charset="0"/>
                <a:cs typeface="Times New Roman" panose="02020603050405020304" pitchFamily="18" charset="0"/>
              </a:rPr>
              <a:t>Letter box   </a:t>
            </a:r>
            <a:endParaRPr lang="en-GB" sz="56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5600" dirty="0">
                <a:effectLst/>
                <a:latin typeface="Calibri" panose="020F0502020204030204" pitchFamily="34" charset="0"/>
                <a:ea typeface="Times New Roman" panose="02020603050405020304" pitchFamily="18" charset="0"/>
                <a:cs typeface="Times New Roman" panose="02020603050405020304" pitchFamily="18" charset="0"/>
              </a:rPr>
              <a:t>Using templates, the children will paint, colour and use collage materials to make each flag.</a:t>
            </a:r>
            <a:endParaRPr lang="en-GB" sz="56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5600" dirty="0">
                <a:effectLst/>
                <a:latin typeface="Calibri" panose="020F0502020204030204" pitchFamily="34" charset="0"/>
                <a:ea typeface="Times New Roman" panose="02020603050405020304" pitchFamily="18" charset="0"/>
                <a:cs typeface="Times New Roman" panose="02020603050405020304" pitchFamily="18" charset="0"/>
              </a:rPr>
              <a:t>Traditional clothing</a:t>
            </a:r>
            <a:endParaRPr lang="en-GB" sz="56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5600" dirty="0">
                <a:effectLst/>
                <a:latin typeface="Calibri" panose="020F0502020204030204" pitchFamily="34" charset="0"/>
                <a:ea typeface="Times New Roman" panose="02020603050405020304" pitchFamily="18" charset="0"/>
                <a:cs typeface="Times New Roman" panose="02020603050405020304" pitchFamily="18" charset="0"/>
              </a:rPr>
              <a:t>Using templates, the children will paint, colour and use collage materials to make traditional clothing. </a:t>
            </a:r>
            <a:endParaRPr lang="en-GB" sz="56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5600" dirty="0">
                <a:effectLst/>
                <a:latin typeface="Calibri" panose="020F0502020204030204" pitchFamily="34" charset="0"/>
                <a:ea typeface="Times New Roman" panose="02020603050405020304" pitchFamily="18" charset="0"/>
                <a:cs typeface="Times New Roman" panose="02020603050405020304" pitchFamily="18" charset="0"/>
              </a:rPr>
              <a:t>Traditional food from India</a:t>
            </a:r>
            <a:endParaRPr lang="en-GB" sz="56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5600" dirty="0">
                <a:effectLst/>
                <a:latin typeface="Calibri" panose="020F0502020204030204" pitchFamily="34" charset="0"/>
                <a:ea typeface="Times New Roman" panose="02020603050405020304" pitchFamily="18" charset="0"/>
                <a:cs typeface="Times New Roman" panose="02020603050405020304" pitchFamily="18" charset="0"/>
              </a:rPr>
              <a:t>Children to have paper plate and create a food plate from India. </a:t>
            </a:r>
            <a:endParaRPr lang="en-GB" sz="56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5600" dirty="0">
                <a:effectLst/>
                <a:latin typeface="Calibri" panose="020F0502020204030204" pitchFamily="34" charset="0"/>
                <a:ea typeface="Times New Roman" panose="02020603050405020304" pitchFamily="18" charset="0"/>
                <a:cs typeface="Times New Roman" panose="02020603050405020304" pitchFamily="18" charset="0"/>
              </a:rPr>
              <a:t>Chinese new year </a:t>
            </a:r>
            <a:endParaRPr lang="en-GB" sz="56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5600" dirty="0">
                <a:effectLst/>
                <a:latin typeface="Calibri" panose="020F0502020204030204" pitchFamily="34" charset="0"/>
                <a:ea typeface="Times New Roman" panose="02020603050405020304" pitchFamily="18" charset="0"/>
                <a:cs typeface="Times New Roman" panose="02020603050405020304" pitchFamily="18" charset="0"/>
              </a:rPr>
              <a:t>Dragon art</a:t>
            </a:r>
            <a:endParaRPr lang="en-GB" sz="56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5600" dirty="0">
                <a:effectLst/>
                <a:latin typeface="Calibri" panose="020F0502020204030204" pitchFamily="34" charset="0"/>
                <a:ea typeface="Times New Roman" panose="02020603050405020304" pitchFamily="18" charset="0"/>
                <a:cs typeface="Times New Roman" panose="02020603050405020304" pitchFamily="18" charset="0"/>
              </a:rPr>
              <a:t>Collage of lantern</a:t>
            </a:r>
            <a:endParaRPr lang="en-GB" sz="56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buNone/>
            </a:pPr>
            <a:endParaRPr lang="en-GB" sz="3200" b="1" dirty="0"/>
          </a:p>
          <a:p>
            <a:endParaRPr lang="en-GB" b="1" dirty="0"/>
          </a:p>
        </p:txBody>
      </p:sp>
      <p:sp>
        <p:nvSpPr>
          <p:cNvPr id="10" name="Title 1"/>
          <p:cNvSpPr txBox="1">
            <a:spLocks/>
          </p:cNvSpPr>
          <p:nvPr/>
        </p:nvSpPr>
        <p:spPr>
          <a:xfrm>
            <a:off x="252919" y="1123837"/>
            <a:ext cx="2947482" cy="30862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GB" dirty="0"/>
              <a:t>Other areas of Learning</a:t>
            </a:r>
            <a:endParaRPr lang="en-GB" b="1" dirty="0"/>
          </a:p>
        </p:txBody>
      </p:sp>
      <p:pic>
        <p:nvPicPr>
          <p:cNvPr id="11" name="Picture 10"/>
          <p:cNvPicPr>
            <a:picLocks noChangeAspect="1"/>
          </p:cNvPicPr>
          <p:nvPr/>
        </p:nvPicPr>
        <p:blipFill>
          <a:blip r:embed="rId2"/>
          <a:stretch>
            <a:fillRect/>
          </a:stretch>
        </p:blipFill>
        <p:spPr>
          <a:xfrm>
            <a:off x="114300" y="3991219"/>
            <a:ext cx="3119431" cy="1733801"/>
          </a:xfrm>
          <a:prstGeom prst="rect">
            <a:avLst/>
          </a:prstGeom>
          <a:noFill/>
          <a:ln>
            <a:solidFill>
              <a:schemeClr val="tx1"/>
            </a:solidFill>
          </a:ln>
        </p:spPr>
      </p:pic>
      <p:sp>
        <p:nvSpPr>
          <p:cNvPr id="2" name="TextBox 1">
            <a:extLst>
              <a:ext uri="{FF2B5EF4-FFF2-40B4-BE49-F238E27FC236}">
                <a16:creationId xmlns:a16="http://schemas.microsoft.com/office/drawing/2014/main" id="{69035187-93CC-4D92-A117-1A2B699B0216}"/>
              </a:ext>
            </a:extLst>
          </p:cNvPr>
          <p:cNvSpPr txBox="1"/>
          <p:nvPr/>
        </p:nvSpPr>
        <p:spPr>
          <a:xfrm>
            <a:off x="4317023" y="167054"/>
            <a:ext cx="7244862" cy="1046440"/>
          </a:xfrm>
          <a:prstGeom prst="rect">
            <a:avLst/>
          </a:prstGeom>
          <a:noFill/>
        </p:spPr>
        <p:txBody>
          <a:bodyPr wrap="square" rtlCol="0">
            <a:spAutoFit/>
          </a:bodyPr>
          <a:lstStyle/>
          <a:p>
            <a:pPr algn="ctr"/>
            <a:r>
              <a:rPr lang="en-GB" sz="4400" b="1" dirty="0"/>
              <a:t>Expressive Art and Design</a:t>
            </a:r>
          </a:p>
          <a:p>
            <a:pPr algn="ctr"/>
            <a:endParaRPr lang="en-GB" dirty="0"/>
          </a:p>
        </p:txBody>
      </p:sp>
      <p:sp>
        <p:nvSpPr>
          <p:cNvPr id="6" name="Content Placeholder 2">
            <a:extLst>
              <a:ext uri="{FF2B5EF4-FFF2-40B4-BE49-F238E27FC236}">
                <a16:creationId xmlns:a16="http://schemas.microsoft.com/office/drawing/2014/main" id="{951F51D0-94C7-4621-B877-326C51718BD1}"/>
              </a:ext>
            </a:extLst>
          </p:cNvPr>
          <p:cNvSpPr txBox="1">
            <a:spLocks/>
          </p:cNvSpPr>
          <p:nvPr/>
        </p:nvSpPr>
        <p:spPr>
          <a:xfrm>
            <a:off x="7764913" y="1213494"/>
            <a:ext cx="3832794"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Font typeface="Wingdings 2" pitchFamily="18" charset="2"/>
              <a:buNone/>
            </a:pPr>
            <a:r>
              <a:rPr lang="en-GB" sz="3000" dirty="0">
                <a:latin typeface="Calibri" panose="020F0502020204030204" pitchFamily="34" charset="0"/>
                <a:ea typeface="Times New Roman" panose="02020603050405020304" pitchFamily="18" charset="0"/>
                <a:cs typeface="Times New Roman" panose="02020603050405020304" pitchFamily="18" charset="0"/>
              </a:rPr>
              <a:t>Term 2 </a:t>
            </a:r>
          </a:p>
          <a:p>
            <a:r>
              <a:rPr lang="en-GB" sz="1600" dirty="0">
                <a:latin typeface="Calibri" panose="020F0502020204030204" pitchFamily="34" charset="0"/>
                <a:ea typeface="Times New Roman" panose="02020603050405020304" pitchFamily="18" charset="0"/>
                <a:cs typeface="Times New Roman" panose="02020603050405020304" pitchFamily="18" charset="0"/>
              </a:rPr>
              <a:t>Police car</a:t>
            </a:r>
          </a:p>
          <a:p>
            <a:r>
              <a:rPr lang="en-GB" sz="1600" dirty="0">
                <a:latin typeface="Calibri" panose="020F0502020204030204" pitchFamily="34" charset="0"/>
                <a:ea typeface="Times New Roman" panose="02020603050405020304" pitchFamily="18" charset="0"/>
                <a:cs typeface="Times New Roman" panose="02020603050405020304" pitchFamily="18" charset="0"/>
              </a:rPr>
              <a:t>Junk modelling-making emergency vehicles</a:t>
            </a:r>
          </a:p>
          <a:p>
            <a:r>
              <a:rPr lang="en-GB" sz="1600" dirty="0">
                <a:latin typeface="Calibri" panose="020F0502020204030204" pitchFamily="34" charset="0"/>
                <a:ea typeface="Times New Roman" panose="02020603050405020304" pitchFamily="18" charset="0"/>
                <a:cs typeface="Times New Roman" panose="02020603050405020304" pitchFamily="18" charset="0"/>
              </a:rPr>
              <a:t>Fire fighter hats </a:t>
            </a:r>
          </a:p>
          <a:p>
            <a:r>
              <a:rPr lang="en-GB" sz="1600" dirty="0">
                <a:latin typeface="Calibri" panose="020F0502020204030204" pitchFamily="34" charset="0"/>
                <a:ea typeface="Times New Roman" panose="02020603050405020304" pitchFamily="18" charset="0"/>
                <a:cs typeface="Times New Roman" panose="02020603050405020304" pitchFamily="18" charset="0"/>
              </a:rPr>
              <a:t>Making hats.</a:t>
            </a:r>
          </a:p>
          <a:p>
            <a:r>
              <a:rPr lang="en-GB" sz="1600" dirty="0">
                <a:latin typeface="Calibri" panose="020F0502020204030204" pitchFamily="34" charset="0"/>
                <a:ea typeface="Times New Roman" panose="02020603050405020304" pitchFamily="18" charset="0"/>
                <a:cs typeface="Times New Roman" panose="02020603050405020304" pitchFamily="18" charset="0"/>
              </a:rPr>
              <a:t>Use a variety of materials to create a collage </a:t>
            </a:r>
            <a:r>
              <a:rPr lang="en-GB" sz="1600" dirty="0" err="1">
                <a:latin typeface="Calibri" panose="020F0502020204030204" pitchFamily="34" charset="0"/>
                <a:ea typeface="Times New Roman" panose="02020603050405020304" pitchFamily="18" charset="0"/>
                <a:cs typeface="Times New Roman" panose="02020603050405020304" pitchFamily="18" charset="0"/>
              </a:rPr>
              <a:t>ie</a:t>
            </a:r>
            <a:r>
              <a:rPr lang="en-GB" sz="1600" dirty="0">
                <a:latin typeface="Calibri" panose="020F0502020204030204" pitchFamily="34" charset="0"/>
                <a:ea typeface="Times New Roman" panose="02020603050405020304" pitchFamily="18" charset="0"/>
                <a:cs typeface="Times New Roman" panose="02020603050405020304" pitchFamily="18" charset="0"/>
              </a:rPr>
              <a:t> paints, fabrics, tissue paper</a:t>
            </a:r>
          </a:p>
          <a:p>
            <a:r>
              <a:rPr lang="en-GB" sz="1600" dirty="0">
                <a:latin typeface="Calibri" panose="020F0502020204030204" pitchFamily="34" charset="0"/>
                <a:ea typeface="Times New Roman" panose="02020603050405020304" pitchFamily="18" charset="0"/>
                <a:cs typeface="Times New Roman" panose="02020603050405020304" pitchFamily="18" charset="0"/>
              </a:rPr>
              <a:t>Making teeth and designing toothbrushes using different materials </a:t>
            </a:r>
          </a:p>
          <a:p>
            <a:r>
              <a:rPr lang="en-GB" sz="1600" dirty="0">
                <a:latin typeface="Calibri" panose="020F0502020204030204" pitchFamily="34" charset="0"/>
                <a:ea typeface="Times New Roman" panose="02020603050405020304" pitchFamily="18" charset="0"/>
                <a:cs typeface="Times New Roman" panose="02020603050405020304" pitchFamily="18" charset="0"/>
              </a:rPr>
              <a:t>To make stethoscope using junk modelling </a:t>
            </a:r>
          </a:p>
          <a:p>
            <a:r>
              <a:rPr lang="en-GB" sz="1600" dirty="0" err="1">
                <a:latin typeface="Calibri" panose="020F0502020204030204" pitchFamily="34" charset="0"/>
                <a:ea typeface="Times New Roman" panose="02020603050405020304" pitchFamily="18" charset="0"/>
                <a:cs typeface="Times New Roman" panose="02020603050405020304" pitchFamily="18" charset="0"/>
              </a:rPr>
              <a:t>Chn</a:t>
            </a:r>
            <a:r>
              <a:rPr lang="en-GB" sz="1600" dirty="0">
                <a:latin typeface="Calibri" panose="020F0502020204030204" pitchFamily="34" charset="0"/>
                <a:ea typeface="Times New Roman" panose="02020603050405020304" pitchFamily="18" charset="0"/>
                <a:cs typeface="Times New Roman" panose="02020603050405020304" pitchFamily="18" charset="0"/>
              </a:rPr>
              <a:t> to create their own teacher role model using collage material </a:t>
            </a:r>
          </a:p>
          <a:p>
            <a:pPr marL="0" indent="0" algn="ctr">
              <a:buFont typeface="Wingdings 2" pitchFamily="18" charset="2"/>
              <a:buNone/>
            </a:pPr>
            <a:endParaRPr lang="en-GB" sz="3200" b="1" dirty="0"/>
          </a:p>
          <a:p>
            <a:endParaRPr lang="en-GB" b="1" dirty="0"/>
          </a:p>
        </p:txBody>
      </p:sp>
    </p:spTree>
    <p:extLst>
      <p:ext uri="{BB962C8B-B14F-4D97-AF65-F5344CB8AC3E}">
        <p14:creationId xmlns:p14="http://schemas.microsoft.com/office/powerpoint/2010/main" val="367963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3968419" y="228132"/>
            <a:ext cx="7315200" cy="6100131"/>
          </a:xfrm>
          <a:prstGeom prst="rect">
            <a:avLst/>
          </a:prstGeom>
          <a:noFill/>
        </p:spPr>
        <p:txBody>
          <a:bodyPr wrap="square" rtlCol="0">
            <a:spAutoFit/>
          </a:bodyPr>
          <a:lstStyle/>
          <a:p>
            <a:pPr marL="0" indent="0" algn="ctr">
              <a:buNone/>
            </a:pPr>
            <a:r>
              <a:rPr lang="en-GB" sz="3200" b="1" dirty="0"/>
              <a:t>Physical Development – Fine Motor, Gross Motor </a:t>
            </a:r>
          </a:p>
          <a:p>
            <a:pPr marL="0" indent="0" algn="ctr">
              <a:buNone/>
            </a:pPr>
            <a:r>
              <a:rPr lang="en-GB" sz="3200" b="1" dirty="0"/>
              <a:t>PE days – Mondays &amp; Tuesdays </a:t>
            </a:r>
          </a:p>
          <a:p>
            <a:pPr marL="0" indent="0">
              <a:buNone/>
            </a:pPr>
            <a:endParaRPr lang="en-GB" b="1" dirty="0"/>
          </a:p>
          <a:p>
            <a:r>
              <a:rPr lang="en-GB" b="1" dirty="0"/>
              <a:t>Fine Motor Skills</a:t>
            </a:r>
            <a:r>
              <a:rPr lang="en-GB" dirty="0"/>
              <a:t>- using scissors, cutting, and sticking, dough disco, play dough- kneading, rolling, and stretching. Using chopsticks and tweezers, painting with different materials-different sized paint brushes, cotton buds etc. tracing over lines and patterns, threading, moulding with clay, flicking and splatting</a:t>
            </a:r>
          </a:p>
          <a:p>
            <a:endParaRPr lang="en-GB" b="1" dirty="0"/>
          </a:p>
          <a:p>
            <a:endParaRPr lang="en-GB" b="1" dirty="0"/>
          </a:p>
          <a:p>
            <a:r>
              <a:rPr lang="en-GB" b="1" dirty="0"/>
              <a:t>Gross Motor Skills-</a:t>
            </a:r>
            <a:r>
              <a:rPr lang="en-GB" dirty="0"/>
              <a:t>riding bikes and scooters,</a:t>
            </a:r>
            <a:r>
              <a:rPr lang="en-GB" b="1" dirty="0"/>
              <a:t> </a:t>
            </a:r>
            <a:r>
              <a:rPr lang="en-GB" dirty="0"/>
              <a:t>ball skills-throwing and catching, football, tennis, using large apparatus, obstacle courses, and moving and naming different body parts. Showing spatial awareness, travelling in a variety of ways, using </a:t>
            </a:r>
            <a:endParaRPr lang="en-GB" b="1" dirty="0"/>
          </a:p>
          <a:p>
            <a:endParaRPr lang="en-GB" dirty="0"/>
          </a:p>
        </p:txBody>
      </p:sp>
      <p:sp>
        <p:nvSpPr>
          <p:cNvPr id="5" name="Title 1"/>
          <p:cNvSpPr txBox="1">
            <a:spLocks/>
          </p:cNvSpPr>
          <p:nvPr/>
        </p:nvSpPr>
        <p:spPr>
          <a:xfrm>
            <a:off x="252919" y="1123837"/>
            <a:ext cx="2947482" cy="30862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GB"/>
              <a:t>Other areas of Learning</a:t>
            </a:r>
            <a:endParaRPr lang="en-GB" b="1" dirty="0"/>
          </a:p>
        </p:txBody>
      </p:sp>
      <p:pic>
        <p:nvPicPr>
          <p:cNvPr id="6" name="Picture 5"/>
          <p:cNvPicPr>
            <a:picLocks noChangeAspect="1"/>
          </p:cNvPicPr>
          <p:nvPr/>
        </p:nvPicPr>
        <p:blipFill>
          <a:blip r:embed="rId2"/>
          <a:stretch>
            <a:fillRect/>
          </a:stretch>
        </p:blipFill>
        <p:spPr>
          <a:xfrm>
            <a:off x="114300" y="3991219"/>
            <a:ext cx="3119431" cy="1733801"/>
          </a:xfrm>
          <a:prstGeom prst="rect">
            <a:avLst/>
          </a:prstGeom>
          <a:noFill/>
          <a:ln>
            <a:solidFill>
              <a:schemeClr val="tx1"/>
            </a:solidFill>
          </a:ln>
        </p:spPr>
      </p:pic>
    </p:spTree>
    <p:extLst>
      <p:ext uri="{BB962C8B-B14F-4D97-AF65-F5344CB8AC3E}">
        <p14:creationId xmlns:p14="http://schemas.microsoft.com/office/powerpoint/2010/main" val="3299822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9268" y="864108"/>
            <a:ext cx="7315200" cy="577830"/>
          </a:xfrm>
        </p:spPr>
        <p:txBody>
          <a:bodyPr>
            <a:normAutofit fontScale="92500"/>
          </a:bodyPr>
          <a:lstStyle/>
          <a:p>
            <a:pPr marL="0" indent="0" algn="ctr">
              <a:buNone/>
            </a:pPr>
            <a:r>
              <a:rPr lang="en-GB" sz="3200" b="1" dirty="0"/>
              <a:t>Personal, Social, Emotional Development </a:t>
            </a:r>
          </a:p>
          <a:p>
            <a:pPr marL="0" indent="0">
              <a:buNone/>
            </a:pPr>
            <a:endParaRPr lang="en-GB" b="1" dirty="0"/>
          </a:p>
          <a:p>
            <a:endParaRPr lang="en-GB" dirty="0"/>
          </a:p>
        </p:txBody>
      </p:sp>
      <p:sp>
        <p:nvSpPr>
          <p:cNvPr id="5" name="Title 1"/>
          <p:cNvSpPr txBox="1">
            <a:spLocks/>
          </p:cNvSpPr>
          <p:nvPr/>
        </p:nvSpPr>
        <p:spPr>
          <a:xfrm>
            <a:off x="252919" y="1123837"/>
            <a:ext cx="2947482" cy="30862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GB"/>
              <a:t>Other areas of Learning</a:t>
            </a:r>
            <a:endParaRPr lang="en-GB" b="1" dirty="0"/>
          </a:p>
        </p:txBody>
      </p:sp>
      <p:pic>
        <p:nvPicPr>
          <p:cNvPr id="6" name="Picture 5"/>
          <p:cNvPicPr>
            <a:picLocks noChangeAspect="1"/>
          </p:cNvPicPr>
          <p:nvPr/>
        </p:nvPicPr>
        <p:blipFill>
          <a:blip r:embed="rId2"/>
          <a:stretch>
            <a:fillRect/>
          </a:stretch>
        </p:blipFill>
        <p:spPr>
          <a:xfrm>
            <a:off x="114300" y="3991219"/>
            <a:ext cx="3119431" cy="1733801"/>
          </a:xfrm>
          <a:prstGeom prst="rect">
            <a:avLst/>
          </a:prstGeom>
          <a:noFill/>
          <a:ln>
            <a:solidFill>
              <a:schemeClr val="tx1"/>
            </a:solidFill>
          </a:ln>
        </p:spPr>
      </p:pic>
      <p:sp>
        <p:nvSpPr>
          <p:cNvPr id="2" name="TextBox 1">
            <a:extLst>
              <a:ext uri="{FF2B5EF4-FFF2-40B4-BE49-F238E27FC236}">
                <a16:creationId xmlns:a16="http://schemas.microsoft.com/office/drawing/2014/main" id="{81C45069-DD66-413A-BC74-43C84024EAB2}"/>
              </a:ext>
            </a:extLst>
          </p:cNvPr>
          <p:cNvSpPr txBox="1"/>
          <p:nvPr/>
        </p:nvSpPr>
        <p:spPr>
          <a:xfrm>
            <a:off x="3947746" y="1327638"/>
            <a:ext cx="3692769" cy="4431983"/>
          </a:xfrm>
          <a:prstGeom prst="rect">
            <a:avLst/>
          </a:prstGeom>
          <a:noFill/>
        </p:spPr>
        <p:txBody>
          <a:bodyPr wrap="square" rtlCol="0">
            <a:spAutoFit/>
          </a:bodyPr>
          <a:lstStyle/>
          <a:p>
            <a:pPr algn="ctr"/>
            <a:r>
              <a:rPr lang="en-GB" sz="3000" dirty="0">
                <a:latin typeface="Calibri" panose="020F0502020204030204" pitchFamily="34" charset="0"/>
                <a:cs typeface="Calibri" panose="020F0502020204030204" pitchFamily="34" charset="0"/>
              </a:rPr>
              <a:t>Term 1 </a:t>
            </a:r>
          </a:p>
          <a:p>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New year celebrations/ resolutions</a:t>
            </a: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What are they?</a:t>
            </a: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(have children kept to their resolutions?)Story from the Bible: Good Samaritan  </a:t>
            </a: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Helping others who are less fortunate.</a:t>
            </a: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Children talk about their beliefs</a:t>
            </a: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Understanding that we are all different and learning about others cultures and customs</a:t>
            </a:r>
          </a:p>
          <a:p>
            <a:endParaRPr lang="en-GB" dirty="0"/>
          </a:p>
        </p:txBody>
      </p:sp>
      <p:sp>
        <p:nvSpPr>
          <p:cNvPr id="7" name="TextBox 6">
            <a:extLst>
              <a:ext uri="{FF2B5EF4-FFF2-40B4-BE49-F238E27FC236}">
                <a16:creationId xmlns:a16="http://schemas.microsoft.com/office/drawing/2014/main" id="{65C5925F-9E01-4AD4-97C5-79D2E98C3BB1}"/>
              </a:ext>
            </a:extLst>
          </p:cNvPr>
          <p:cNvSpPr txBox="1"/>
          <p:nvPr/>
        </p:nvSpPr>
        <p:spPr>
          <a:xfrm>
            <a:off x="7945315" y="1293037"/>
            <a:ext cx="3692769" cy="3600986"/>
          </a:xfrm>
          <a:prstGeom prst="rect">
            <a:avLst/>
          </a:prstGeom>
          <a:noFill/>
        </p:spPr>
        <p:txBody>
          <a:bodyPr wrap="square" rtlCol="0">
            <a:spAutoFit/>
          </a:bodyPr>
          <a:lstStyle/>
          <a:p>
            <a:pPr algn="ctr"/>
            <a:r>
              <a:rPr lang="en-GB" sz="3000" dirty="0">
                <a:latin typeface="Calibri" panose="020F0502020204030204" pitchFamily="34" charset="0"/>
                <a:cs typeface="Calibri" panose="020F0502020204030204" pitchFamily="34" charset="0"/>
              </a:rPr>
              <a:t>Term 2 </a:t>
            </a:r>
          </a:p>
          <a:p>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Team games and activities- learning to work together</a:t>
            </a: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Stranger danger/Good strangers</a:t>
            </a: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Holi</a:t>
            </a: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Why is my mum special to me? </a:t>
            </a: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Easter story </a:t>
            </a:r>
          </a:p>
          <a:p>
            <a:pPr marL="285750" indent="-285750">
              <a:buFont typeface="Arial" panose="020B0604020202020204" pitchFamily="34" charset="0"/>
              <a:buChar char="•"/>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Talk about Easter and other religions celebrated by children</a:t>
            </a:r>
          </a:p>
          <a:p>
            <a:endParaRPr lang="en-GB" dirty="0"/>
          </a:p>
        </p:txBody>
      </p:sp>
    </p:spTree>
    <p:extLst>
      <p:ext uri="{BB962C8B-B14F-4D97-AF65-F5344CB8AC3E}">
        <p14:creationId xmlns:p14="http://schemas.microsoft.com/office/powerpoint/2010/main" val="3418756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a:t>Communication with Parents</a:t>
            </a:r>
          </a:p>
        </p:txBody>
      </p:sp>
      <p:graphicFrame>
        <p:nvGraphicFramePr>
          <p:cNvPr id="10" name="Content Placeholder 2">
            <a:extLst>
              <a:ext uri="{FF2B5EF4-FFF2-40B4-BE49-F238E27FC236}">
                <a16:creationId xmlns:a16="http://schemas.microsoft.com/office/drawing/2014/main" id="{652FE873-6DBC-451F-A509-89ADED1638E7}"/>
              </a:ext>
            </a:extLst>
          </p:cNvPr>
          <p:cNvGraphicFramePr>
            <a:graphicFrameLocks noGrp="1"/>
          </p:cNvGraphicFramePr>
          <p:nvPr>
            <p:ph idx="1"/>
          </p:nvPr>
        </p:nvGraphicFramePr>
        <p:xfrm>
          <a:off x="3733197" y="1645245"/>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Final Letterhead 1"/>
          <p:cNvPicPr>
            <a:picLocks noChangeAspect="1" noChangeArrowheads="1"/>
          </p:cNvPicPr>
          <p:nvPr/>
        </p:nvPicPr>
        <p:blipFill rotWithShape="1">
          <a:blip r:embed="rId8">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7" name="Picture 2" descr="Social Distancing Primary School Signs and Dividers - Sussex Sign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878" y="4936503"/>
            <a:ext cx="2693564" cy="10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998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981438"/>
          </a:xfrm>
        </p:spPr>
        <p:txBody>
          <a:bodyPr>
            <a:normAutofit/>
          </a:bodyPr>
          <a:lstStyle/>
          <a:p>
            <a:r>
              <a:rPr lang="en-GB" sz="3200" b="1"/>
              <a:t>Any questions?</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rotWithShape="1">
          <a:blip r:embed="rId5"/>
          <a:srcRect r="20143" b="13486"/>
          <a:stretch/>
        </p:blipFill>
        <p:spPr>
          <a:xfrm>
            <a:off x="180976" y="4019550"/>
            <a:ext cx="3143249" cy="1915460"/>
          </a:xfrm>
          <a:prstGeom prst="rect">
            <a:avLst/>
          </a:prstGeom>
          <a:noFill/>
          <a:ln>
            <a:solidFill>
              <a:schemeClr val="tx1"/>
            </a:solidFill>
          </a:ln>
        </p:spPr>
      </p:pic>
      <p:sp>
        <p:nvSpPr>
          <p:cNvPr id="7" name="AutoShape 4" descr="Seamless pattern question mark with hand drawn thought bubble on white  background. Cartoon question marks and thought bubble in grunge texture  style Stock Vector Image &amp;amp; Art - Alamy">
            <a:extLst>
              <a:ext uri="{FF2B5EF4-FFF2-40B4-BE49-F238E27FC236}">
                <a16:creationId xmlns:a16="http://schemas.microsoft.com/office/drawing/2014/main" id="{35932591-D4AB-AE40-8A23-51F2E05BD59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A Creative Cartoon Question Mark And Speech Bubble In Comic Book Style  Stock Vector - Illustration of doodle, question: 152687070">
            <a:extLst>
              <a:ext uri="{FF2B5EF4-FFF2-40B4-BE49-F238E27FC236}">
                <a16:creationId xmlns:a16="http://schemas.microsoft.com/office/drawing/2014/main" id="{07753BB1-479B-0149-837B-C752C7B69655}"/>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558937" y="630018"/>
            <a:ext cx="6057402" cy="605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20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812666"/>
          </a:xfrm>
        </p:spPr>
        <p:txBody>
          <a:bodyPr/>
          <a:lstStyle/>
          <a:p>
            <a:r>
              <a:rPr lang="en-GB" b="1" dirty="0"/>
              <a:t>School Vision and Motto</a:t>
            </a:r>
          </a:p>
        </p:txBody>
      </p:sp>
      <p:sp>
        <p:nvSpPr>
          <p:cNvPr id="3" name="Content Placeholder 2"/>
          <p:cNvSpPr>
            <a:spLocks noGrp="1"/>
          </p:cNvSpPr>
          <p:nvPr>
            <p:ph idx="1"/>
          </p:nvPr>
        </p:nvSpPr>
        <p:spPr/>
        <p:txBody>
          <a:bodyPr anchor="t"/>
          <a:lstStyle/>
          <a:p>
            <a:pPr marL="0" indent="0" algn="ctr">
              <a:buNone/>
            </a:pPr>
            <a:r>
              <a:rPr lang="en-US" dirty="0"/>
              <a:t>At Barley Lane Primary School it is important that we all work together to ensure that everyone feels happy, safe and ready to learn. </a:t>
            </a:r>
          </a:p>
          <a:p>
            <a:pPr marL="0" indent="0" algn="ctr">
              <a:buNone/>
            </a:pPr>
            <a:endParaRPr lang="en-US" b="1" u="sng" dirty="0"/>
          </a:p>
          <a:p>
            <a:pPr marL="0" indent="0" algn="ctr">
              <a:buNone/>
            </a:pPr>
            <a:r>
              <a:rPr lang="en-US" b="1" u="sng" dirty="0"/>
              <a:t>Our School Motto</a:t>
            </a:r>
            <a:endParaRPr lang="en-GB" dirty="0"/>
          </a:p>
          <a:p>
            <a:pPr marL="0" indent="0" algn="ctr">
              <a:buNone/>
            </a:pPr>
            <a:r>
              <a:rPr lang="en-US" sz="4000" dirty="0"/>
              <a:t>B</a:t>
            </a:r>
            <a:r>
              <a:rPr lang="en-US" dirty="0"/>
              <a:t>elieve in yourself, </a:t>
            </a:r>
            <a:r>
              <a:rPr lang="en-US" sz="4000" dirty="0"/>
              <a:t>L</a:t>
            </a:r>
            <a:r>
              <a:rPr lang="en-US" dirty="0"/>
              <a:t>earn together,</a:t>
            </a:r>
            <a:r>
              <a:rPr lang="en-US" sz="4000" dirty="0"/>
              <a:t> P</a:t>
            </a:r>
            <a:r>
              <a:rPr lang="en-US" dirty="0"/>
              <a:t>ersevere</a:t>
            </a:r>
            <a:r>
              <a:rPr lang="en-US" sz="4000" dirty="0"/>
              <a:t> </a:t>
            </a:r>
            <a:r>
              <a:rPr lang="en-US" dirty="0"/>
              <a:t>and </a:t>
            </a:r>
            <a:r>
              <a:rPr lang="en-US" sz="4000" dirty="0"/>
              <a:t>S</a:t>
            </a:r>
            <a:r>
              <a:rPr lang="en-US" dirty="0"/>
              <a:t>ucceed</a:t>
            </a:r>
            <a:endParaRPr lang="en-GB" dirty="0"/>
          </a:p>
          <a:p>
            <a:pPr algn="ctr"/>
            <a:endParaRPr lang="en-US" dirty="0"/>
          </a:p>
        </p:txBody>
      </p:sp>
      <p:pic>
        <p:nvPicPr>
          <p:cNvPr id="4" name="Picture 2" descr="Final Letterhead 1"/>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3074" name="Picture 2" descr="long board 1000x8800mm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469" y="4737100"/>
            <a:ext cx="7283824" cy="825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ocial Distancing Primary School Signs and Dividers - Sussex Sign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878" y="4936503"/>
            <a:ext cx="2693564" cy="10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8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008430"/>
          </a:xfrm>
        </p:spPr>
        <p:txBody>
          <a:bodyPr/>
          <a:lstStyle/>
          <a:p>
            <a:r>
              <a:rPr lang="en-GB" b="1" dirty="0"/>
              <a:t>Information</a:t>
            </a:r>
            <a:br>
              <a:rPr lang="en-GB" b="1" dirty="0"/>
            </a:br>
            <a:r>
              <a:rPr lang="en-GB" b="1" dirty="0"/>
              <a:t>Outline</a:t>
            </a:r>
          </a:p>
        </p:txBody>
      </p:sp>
      <p:pic>
        <p:nvPicPr>
          <p:cNvPr id="4" name="Picture 2" descr="Final Letterhead 1"/>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0772775" y="246151"/>
            <a:ext cx="848951" cy="931488"/>
          </a:xfrm>
          <a:prstGeom prst="rect">
            <a:avLst/>
          </a:prstGeom>
        </p:spPr>
      </p:pic>
      <p:sp>
        <p:nvSpPr>
          <p:cNvPr id="5" name="Content Placeholder 4"/>
          <p:cNvSpPr>
            <a:spLocks noGrp="1"/>
          </p:cNvSpPr>
          <p:nvPr>
            <p:ph idx="1"/>
          </p:nvPr>
        </p:nvSpPr>
        <p:spPr/>
        <p:txBody>
          <a:bodyPr/>
          <a:lstStyle/>
          <a:p>
            <a:r>
              <a:rPr lang="en-GB" dirty="0"/>
              <a:t>1. Welcome</a:t>
            </a:r>
          </a:p>
          <a:p>
            <a:r>
              <a:rPr lang="en-GB" dirty="0"/>
              <a:t>2. Spring Curriculum Topics and Big Question</a:t>
            </a:r>
          </a:p>
          <a:p>
            <a:r>
              <a:rPr lang="en-GB" dirty="0"/>
              <a:t>3. Literacy/Phonics </a:t>
            </a:r>
          </a:p>
          <a:p>
            <a:r>
              <a:rPr lang="en-GB" dirty="0"/>
              <a:t>4. Maths</a:t>
            </a:r>
          </a:p>
          <a:p>
            <a:r>
              <a:rPr lang="en-GB" dirty="0"/>
              <a:t>5. Other areas of Learning </a:t>
            </a:r>
          </a:p>
          <a:p>
            <a:r>
              <a:rPr lang="en-GB" dirty="0"/>
              <a:t>6. Questions</a:t>
            </a:r>
          </a:p>
          <a:p>
            <a:pPr algn="ctr"/>
            <a:endParaRPr lang="en-GB" dirty="0"/>
          </a:p>
        </p:txBody>
      </p:sp>
      <p:pic>
        <p:nvPicPr>
          <p:cNvPr id="9" name="Picture 2" descr="Poets board 765x1200mm cop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4051160"/>
            <a:ext cx="2880806" cy="183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2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482534"/>
          </a:xfrm>
        </p:spPr>
        <p:txBody>
          <a:bodyPr/>
          <a:lstStyle/>
          <a:p>
            <a:r>
              <a:rPr lang="en-GB" b="1" dirty="0"/>
              <a:t>Spring Curriculum Topics</a:t>
            </a:r>
          </a:p>
        </p:txBody>
      </p:sp>
      <p:sp>
        <p:nvSpPr>
          <p:cNvPr id="3" name="Content Placeholder 2"/>
          <p:cNvSpPr>
            <a:spLocks noGrp="1"/>
          </p:cNvSpPr>
          <p:nvPr>
            <p:ph idx="1"/>
          </p:nvPr>
        </p:nvSpPr>
        <p:spPr>
          <a:xfrm>
            <a:off x="3771900" y="739433"/>
            <a:ext cx="7412568" cy="1711667"/>
          </a:xfrm>
          <a:ln>
            <a:noFill/>
          </a:ln>
        </p:spPr>
        <p:txBody>
          <a:bodyPr anchor="t" anchorCtr="0">
            <a:normAutofit fontScale="85000" lnSpcReduction="20000"/>
          </a:bodyPr>
          <a:lstStyle/>
          <a:p>
            <a:pPr marL="0" indent="0" algn="ctr">
              <a:buNone/>
            </a:pPr>
            <a:r>
              <a:rPr lang="en-GB" b="1" dirty="0"/>
              <a:t>Summer Topic: </a:t>
            </a:r>
          </a:p>
          <a:p>
            <a:pPr marL="0" indent="0" algn="ctr">
              <a:buNone/>
            </a:pPr>
            <a:r>
              <a:rPr lang="en-GB" b="1" dirty="0"/>
              <a:t>Around the World (Spring 1) People Who help us (Spring 2)</a:t>
            </a:r>
          </a:p>
          <a:p>
            <a:pPr marL="0" indent="0" algn="ctr">
              <a:buNone/>
            </a:pPr>
            <a:r>
              <a:rPr lang="en-GB" b="1" dirty="0"/>
              <a:t>Big Question: </a:t>
            </a:r>
          </a:p>
          <a:p>
            <a:pPr marL="0" indent="0" algn="ctr">
              <a:buNone/>
            </a:pPr>
            <a:r>
              <a:rPr lang="en-GB" b="1" dirty="0"/>
              <a:t>Where are we from? (Spring 1)</a:t>
            </a:r>
          </a:p>
          <a:p>
            <a:pPr marL="0" indent="0" algn="ctr">
              <a:buNone/>
            </a:pPr>
            <a:r>
              <a:rPr lang="en-GB" b="1" dirty="0"/>
              <a:t>How do people help us in our community? (Spring 2)</a:t>
            </a:r>
            <a:endParaRPr lang="en-GB" dirty="0"/>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8" name="Picture 2" descr="Social distancing means standing 6 feet apart. Here's what that actually  looks li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899" y="4606371"/>
            <a:ext cx="2280625" cy="12806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round The World | Oyo Dance Company">
            <a:extLst>
              <a:ext uri="{FF2B5EF4-FFF2-40B4-BE49-F238E27FC236}">
                <a16:creationId xmlns:a16="http://schemas.microsoft.com/office/drawing/2014/main" id="{BA29C1D2-F608-4646-9325-F678929FBA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9664" y="2645646"/>
            <a:ext cx="2823602" cy="28236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 James&amp;#39; Church of England Primary School - Nursery People who help us">
            <a:extLst>
              <a:ext uri="{FF2B5EF4-FFF2-40B4-BE49-F238E27FC236}">
                <a16:creationId xmlns:a16="http://schemas.microsoft.com/office/drawing/2014/main" id="{027675D9-607D-47BA-A96A-E7E9E719E4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2529" y="3053796"/>
            <a:ext cx="3743325"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1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2FE3-47C8-585B-E398-D456EAE018EB}"/>
              </a:ext>
            </a:extLst>
          </p:cNvPr>
          <p:cNvSpPr>
            <a:spLocks noGrp="1"/>
          </p:cNvSpPr>
          <p:nvPr>
            <p:ph type="title"/>
          </p:nvPr>
        </p:nvSpPr>
        <p:spPr/>
        <p:txBody>
          <a:bodyPr/>
          <a:lstStyle/>
          <a:p>
            <a:r>
              <a:rPr lang="en-US" dirty="0"/>
              <a:t>EYFS Curriculum</a:t>
            </a:r>
          </a:p>
        </p:txBody>
      </p:sp>
      <p:sp>
        <p:nvSpPr>
          <p:cNvPr id="3" name="Content Placeholder 2">
            <a:extLst>
              <a:ext uri="{FF2B5EF4-FFF2-40B4-BE49-F238E27FC236}">
                <a16:creationId xmlns:a16="http://schemas.microsoft.com/office/drawing/2014/main" id="{540846DE-E266-C710-1356-218C7B12E3F2}"/>
              </a:ext>
            </a:extLst>
          </p:cNvPr>
          <p:cNvSpPr>
            <a:spLocks noGrp="1"/>
          </p:cNvSpPr>
          <p:nvPr>
            <p:ph idx="1"/>
          </p:nvPr>
        </p:nvSpPr>
        <p:spPr/>
        <p:txBody>
          <a:bodyPr/>
          <a:lstStyle/>
          <a:p>
            <a:pPr marL="0" indent="0">
              <a:buNone/>
            </a:pPr>
            <a:r>
              <a:rPr lang="en-GB" u="sng" kern="0" dirty="0">
                <a:solidFill>
                  <a:srgbClr val="000000"/>
                </a:solidFill>
                <a:effectLst/>
                <a:ea typeface="Times New Roman" panose="02020603050405020304" pitchFamily="18" charset="0"/>
                <a:cs typeface="Times New Roman" panose="02020603050405020304" pitchFamily="18" charset="0"/>
              </a:rPr>
              <a:t>Prime areas</a:t>
            </a:r>
            <a:endParaRPr lang="en-GB" kern="100" dirty="0">
              <a:effectLst/>
              <a:ea typeface="Calibri" panose="020F0502020204030204" pitchFamily="34" charset="0"/>
              <a:cs typeface="Times New Roman" panose="02020603050405020304" pitchFamily="18" charset="0"/>
            </a:endParaRPr>
          </a:p>
          <a:p>
            <a:r>
              <a:rPr lang="en-GB" kern="0" dirty="0">
                <a:solidFill>
                  <a:srgbClr val="000000"/>
                </a:solidFill>
                <a:effectLst/>
                <a:ea typeface="Times New Roman" panose="02020603050405020304" pitchFamily="18" charset="0"/>
                <a:cs typeface="Times New Roman" panose="02020603050405020304" pitchFamily="18" charset="0"/>
              </a:rPr>
              <a:t>Personal, Social and Emotional development</a:t>
            </a:r>
            <a:endParaRPr lang="en-GB" kern="100" dirty="0">
              <a:effectLst/>
              <a:ea typeface="Calibri" panose="020F0502020204030204" pitchFamily="34" charset="0"/>
              <a:cs typeface="Times New Roman" panose="02020603050405020304" pitchFamily="18" charset="0"/>
            </a:endParaRPr>
          </a:p>
          <a:p>
            <a:r>
              <a:rPr lang="en-GB" kern="0" dirty="0">
                <a:solidFill>
                  <a:srgbClr val="000000"/>
                </a:solidFill>
                <a:effectLst/>
                <a:ea typeface="Times New Roman" panose="02020603050405020304" pitchFamily="18" charset="0"/>
                <a:cs typeface="Times New Roman" panose="02020603050405020304" pitchFamily="18" charset="0"/>
              </a:rPr>
              <a:t>Communication and language</a:t>
            </a:r>
            <a:endParaRPr lang="en-GB" kern="100" dirty="0">
              <a:effectLst/>
              <a:ea typeface="Calibri" panose="020F0502020204030204" pitchFamily="34" charset="0"/>
              <a:cs typeface="Times New Roman" panose="02020603050405020304" pitchFamily="18" charset="0"/>
            </a:endParaRPr>
          </a:p>
          <a:p>
            <a:r>
              <a:rPr lang="en-GB" kern="0" dirty="0">
                <a:solidFill>
                  <a:srgbClr val="000000"/>
                </a:solidFill>
                <a:effectLst/>
                <a:ea typeface="Times New Roman" panose="02020603050405020304" pitchFamily="18" charset="0"/>
                <a:cs typeface="Times New Roman" panose="02020603050405020304" pitchFamily="18" charset="0"/>
              </a:rPr>
              <a:t>Physical Development</a:t>
            </a:r>
            <a:endParaRPr lang="en-GB" kern="100" dirty="0">
              <a:effectLst/>
              <a:ea typeface="Calibri" panose="020F0502020204030204" pitchFamily="34" charset="0"/>
              <a:cs typeface="Times New Roman" panose="02020603050405020304" pitchFamily="18" charset="0"/>
            </a:endParaRPr>
          </a:p>
          <a:p>
            <a:pPr marL="0" indent="0">
              <a:buNone/>
            </a:pPr>
            <a:endParaRPr lang="en-GB" u="sng" kern="0" dirty="0">
              <a:solidFill>
                <a:srgbClr val="000000"/>
              </a:solidFill>
              <a:effectLst/>
              <a:ea typeface="Times New Roman" panose="02020603050405020304" pitchFamily="18" charset="0"/>
              <a:cs typeface="Times New Roman" panose="02020603050405020304" pitchFamily="18" charset="0"/>
            </a:endParaRPr>
          </a:p>
          <a:p>
            <a:pPr marL="0" indent="0">
              <a:buNone/>
            </a:pPr>
            <a:r>
              <a:rPr lang="en-GB" u="sng" kern="0" dirty="0">
                <a:solidFill>
                  <a:srgbClr val="000000"/>
                </a:solidFill>
                <a:effectLst/>
                <a:ea typeface="Times New Roman" panose="02020603050405020304" pitchFamily="18" charset="0"/>
                <a:cs typeface="Times New Roman" panose="02020603050405020304" pitchFamily="18" charset="0"/>
              </a:rPr>
              <a:t>Specific areas</a:t>
            </a:r>
            <a:endParaRPr lang="en-GB" kern="100" dirty="0">
              <a:effectLst/>
              <a:ea typeface="Calibri" panose="020F0502020204030204" pitchFamily="34" charset="0"/>
              <a:cs typeface="Times New Roman" panose="02020603050405020304" pitchFamily="18" charset="0"/>
            </a:endParaRPr>
          </a:p>
          <a:p>
            <a:r>
              <a:rPr lang="en-GB" kern="0" dirty="0">
                <a:solidFill>
                  <a:srgbClr val="000000"/>
                </a:solidFill>
                <a:effectLst/>
                <a:ea typeface="Times New Roman" panose="02020603050405020304" pitchFamily="18" charset="0"/>
                <a:cs typeface="Times New Roman" panose="02020603050405020304" pitchFamily="18" charset="0"/>
              </a:rPr>
              <a:t>Literacy</a:t>
            </a:r>
            <a:endParaRPr lang="en-GB" kern="100" dirty="0">
              <a:effectLst/>
              <a:ea typeface="Calibri" panose="020F0502020204030204" pitchFamily="34" charset="0"/>
              <a:cs typeface="Times New Roman" panose="02020603050405020304" pitchFamily="18" charset="0"/>
            </a:endParaRPr>
          </a:p>
          <a:p>
            <a:r>
              <a:rPr lang="en-GB" kern="0" dirty="0">
                <a:solidFill>
                  <a:srgbClr val="000000"/>
                </a:solidFill>
                <a:effectLst/>
                <a:ea typeface="Times New Roman" panose="02020603050405020304" pitchFamily="18" charset="0"/>
                <a:cs typeface="Times New Roman" panose="02020603050405020304" pitchFamily="18" charset="0"/>
              </a:rPr>
              <a:t>Mathematics</a:t>
            </a:r>
            <a:endParaRPr lang="en-GB" kern="100" dirty="0">
              <a:effectLst/>
              <a:ea typeface="Calibri" panose="020F0502020204030204" pitchFamily="34" charset="0"/>
              <a:cs typeface="Times New Roman" panose="02020603050405020304" pitchFamily="18" charset="0"/>
            </a:endParaRPr>
          </a:p>
          <a:p>
            <a:r>
              <a:rPr lang="en-GB" kern="0" dirty="0">
                <a:solidFill>
                  <a:srgbClr val="000000"/>
                </a:solidFill>
                <a:effectLst/>
                <a:ea typeface="Times New Roman" panose="02020603050405020304" pitchFamily="18" charset="0"/>
                <a:cs typeface="Times New Roman" panose="02020603050405020304" pitchFamily="18" charset="0"/>
              </a:rPr>
              <a:t>Understanding the world</a:t>
            </a:r>
            <a:endParaRPr lang="en-GB" kern="100" dirty="0">
              <a:effectLst/>
              <a:ea typeface="Calibri" panose="020F0502020204030204" pitchFamily="34" charset="0"/>
              <a:cs typeface="Times New Roman" panose="02020603050405020304" pitchFamily="18" charset="0"/>
            </a:endParaRPr>
          </a:p>
          <a:p>
            <a:r>
              <a:rPr lang="en-GB" kern="0" dirty="0">
                <a:solidFill>
                  <a:srgbClr val="000000"/>
                </a:solidFill>
                <a:effectLst/>
                <a:ea typeface="Times New Roman" panose="02020603050405020304" pitchFamily="18" charset="0"/>
                <a:cs typeface="Times New Roman" panose="02020603050405020304" pitchFamily="18" charset="0"/>
              </a:rPr>
              <a:t>Expressive arts and design</a:t>
            </a:r>
            <a:endParaRPr lang="en-GB" kern="1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2697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67163"/>
          </a:xfrm>
        </p:spPr>
        <p:txBody>
          <a:bodyPr>
            <a:normAutofit/>
          </a:bodyPr>
          <a:lstStyle/>
          <a:p>
            <a:r>
              <a:rPr lang="en-GB" sz="2800" b="1" dirty="0"/>
              <a:t>Literacy/</a:t>
            </a:r>
            <a:br>
              <a:rPr lang="en-GB" sz="2800" b="1" dirty="0"/>
            </a:br>
            <a:r>
              <a:rPr lang="en-GB" sz="2800" b="1" dirty="0"/>
              <a:t>Communication and Language  </a:t>
            </a:r>
          </a:p>
        </p:txBody>
      </p:sp>
      <p:sp>
        <p:nvSpPr>
          <p:cNvPr id="3" name="Content Placeholder 2"/>
          <p:cNvSpPr>
            <a:spLocks noGrp="1"/>
          </p:cNvSpPr>
          <p:nvPr>
            <p:ph idx="1"/>
          </p:nvPr>
        </p:nvSpPr>
        <p:spPr>
          <a:xfrm>
            <a:off x="3869268" y="876300"/>
            <a:ext cx="7315200" cy="5108448"/>
          </a:xfrm>
        </p:spPr>
        <p:txBody>
          <a:bodyPr>
            <a:normAutofit fontScale="55000" lnSpcReduction="20000"/>
          </a:bodyPr>
          <a:lstStyle/>
          <a:p>
            <a:pPr marL="0" indent="0" algn="ctr">
              <a:buNone/>
            </a:pPr>
            <a:r>
              <a:rPr lang="en-GB" sz="3900" b="1" dirty="0"/>
              <a:t>Literacy</a:t>
            </a:r>
            <a:endParaRPr lang="en-GB" b="1" dirty="0"/>
          </a:p>
          <a:p>
            <a:pPr marL="0" indent="0" algn="ctr">
              <a:buNone/>
            </a:pPr>
            <a:endParaRPr lang="en-GB" b="1" dirty="0"/>
          </a:p>
          <a:p>
            <a:pPr marL="0" indent="0">
              <a:buNone/>
            </a:pPr>
            <a:r>
              <a:rPr lang="en-GB" sz="2500" dirty="0"/>
              <a:t>Our key text this term is ‘Anna Hibiscus’ song’. This links with our topic  ‘Around the World’ as well as other areas of the curriculum such as PSED, Communication Language and Literacy, and Understanding of the World. </a:t>
            </a:r>
            <a:endParaRPr lang="en-US" sz="2500" dirty="0"/>
          </a:p>
          <a:p>
            <a:pPr marL="0" indent="0">
              <a:buNone/>
            </a:pPr>
            <a:r>
              <a:rPr lang="en-GB" sz="2000" dirty="0"/>
              <a:t>Through this text, children will be taught many reading skills such as making predictions, making inferences, retelling, clarifying meanings of words and asking and answering questions. </a:t>
            </a:r>
          </a:p>
          <a:p>
            <a:pPr marL="0" indent="0">
              <a:buNone/>
            </a:pPr>
            <a:endParaRPr lang="en-GB" sz="2000" dirty="0"/>
          </a:p>
          <a:p>
            <a:pPr>
              <a:buFont typeface="Arial" panose="020B0604020202020204" pitchFamily="34" charset="0"/>
              <a:buChar char="•"/>
            </a:pPr>
            <a:r>
              <a:rPr lang="en-GB" sz="2200" dirty="0"/>
              <a:t>Cursive name writing and weekly handwriting practice </a:t>
            </a:r>
          </a:p>
          <a:p>
            <a:pPr lvl="0">
              <a:buFont typeface="Arial" panose="020B0604020202020204" pitchFamily="34" charset="0"/>
              <a:buChar char="•"/>
            </a:pPr>
            <a:r>
              <a:rPr lang="en-GB" sz="2200" dirty="0"/>
              <a:t> </a:t>
            </a:r>
            <a:r>
              <a:rPr lang="en-GB" sz="2200" dirty="0">
                <a:effectLst/>
                <a:ea typeface="Calibri" panose="020F0502020204030204" pitchFamily="34" charset="0"/>
                <a:cs typeface="Calibri" panose="020F0502020204030204" pitchFamily="34" charset="0"/>
              </a:rPr>
              <a:t>Form lowercase and capital letters correctly. </a:t>
            </a:r>
            <a:endParaRPr lang="en-GB" sz="2200" dirty="0">
              <a:effectLst/>
              <a:ea typeface="Calibri" panose="020F0502020204030204" pitchFamily="34" charset="0"/>
              <a:cs typeface="Times New Roman" panose="02020603050405020304" pitchFamily="18" charset="0"/>
            </a:endParaRPr>
          </a:p>
          <a:p>
            <a:pPr lvl="0">
              <a:buFont typeface="Arial" panose="020B0604020202020204" pitchFamily="34" charset="0"/>
              <a:buChar char="•"/>
            </a:pPr>
            <a:r>
              <a:rPr lang="en-GB" sz="2200" dirty="0">
                <a:effectLst/>
                <a:ea typeface="Calibri" panose="020F0502020204030204" pitchFamily="34" charset="0"/>
                <a:cs typeface="Calibri" panose="020F0502020204030204" pitchFamily="34" charset="0"/>
              </a:rPr>
              <a:t>Spell words by identifying the sounds and then writing the sound with letter/s. </a:t>
            </a:r>
            <a:endParaRPr lang="en-GB" sz="2200" dirty="0">
              <a:effectLst/>
              <a:ea typeface="Calibri" panose="020F0502020204030204" pitchFamily="34" charset="0"/>
              <a:cs typeface="Times New Roman" panose="02020603050405020304" pitchFamily="18" charset="0"/>
            </a:endParaRPr>
          </a:p>
          <a:p>
            <a:pPr lvl="0">
              <a:buFont typeface="Arial" panose="020B0604020202020204" pitchFamily="34" charset="0"/>
              <a:buChar char="•"/>
            </a:pPr>
            <a:r>
              <a:rPr lang="en-GB" sz="2200" dirty="0">
                <a:effectLst/>
                <a:ea typeface="Calibri" panose="020F0502020204030204" pitchFamily="34" charset="0"/>
                <a:cs typeface="Calibri" panose="020F0502020204030204" pitchFamily="34" charset="0"/>
              </a:rPr>
              <a:t>Write short sentences with words with known sound-letter correspondences using a capital letter and full stop.</a:t>
            </a:r>
            <a:endParaRPr lang="en-GB" sz="2200" dirty="0">
              <a:effectLst/>
              <a:ea typeface="Calibri" panose="020F0502020204030204" pitchFamily="34" charset="0"/>
              <a:cs typeface="Times New Roman" panose="02020603050405020304" pitchFamily="18" charset="0"/>
            </a:endParaRPr>
          </a:p>
          <a:p>
            <a:pPr lvl="0">
              <a:buFont typeface="Arial" panose="020B0604020202020204" pitchFamily="34" charset="0"/>
              <a:buChar char="•"/>
            </a:pPr>
            <a:r>
              <a:rPr lang="en-GB" sz="2200" dirty="0">
                <a:effectLst/>
                <a:ea typeface="Calibri" panose="020F0502020204030204" pitchFamily="34" charset="0"/>
                <a:cs typeface="Calibri" panose="020F0502020204030204" pitchFamily="34" charset="0"/>
              </a:rPr>
              <a:t>Re-read what they have written to check that it makes sense.</a:t>
            </a:r>
            <a:endParaRPr lang="en-GB" sz="2200" dirty="0">
              <a:effectLst/>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GB" sz="2200" b="1" dirty="0"/>
          </a:p>
          <a:p>
            <a:pPr marL="0" indent="0" algn="ctr">
              <a:buNone/>
            </a:pPr>
            <a:r>
              <a:rPr lang="en-GB" sz="3200" b="1" dirty="0"/>
              <a:t>Communication and Language</a:t>
            </a:r>
          </a:p>
          <a:p>
            <a:pPr marL="0" indent="0"/>
            <a:r>
              <a:rPr lang="en-GB" b="1" dirty="0"/>
              <a:t>  </a:t>
            </a:r>
            <a:r>
              <a:rPr lang="en-GB" sz="2400" dirty="0"/>
              <a:t>Listening </a:t>
            </a:r>
          </a:p>
          <a:p>
            <a:pPr marL="0" indent="0"/>
            <a:r>
              <a:rPr lang="en-GB" sz="2400" dirty="0"/>
              <a:t>  Understanding and responding appropriately  </a:t>
            </a:r>
          </a:p>
          <a:p>
            <a:pPr marL="0" indent="0"/>
            <a:r>
              <a:rPr lang="en-GB" sz="2400" dirty="0"/>
              <a:t>  Speaking skills (having conversations in full sentences)</a:t>
            </a:r>
          </a:p>
          <a:p>
            <a:pPr marL="0" indent="0"/>
            <a:r>
              <a:rPr lang="en-GB" sz="2400" dirty="0"/>
              <a:t>  Turn-taking    </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a:blip r:embed="rId5"/>
          <a:stretch>
            <a:fillRect/>
          </a:stretch>
        </p:blipFill>
        <p:spPr>
          <a:xfrm>
            <a:off x="114300" y="4013200"/>
            <a:ext cx="3153301" cy="1971548"/>
          </a:xfrm>
          <a:prstGeom prst="rect">
            <a:avLst/>
          </a:prstGeom>
          <a:noFill/>
          <a:ln>
            <a:solidFill>
              <a:schemeClr val="tx1"/>
            </a:solidFill>
          </a:ln>
        </p:spPr>
      </p:pic>
    </p:spTree>
    <p:extLst>
      <p:ext uri="{BB962C8B-B14F-4D97-AF65-F5344CB8AC3E}">
        <p14:creationId xmlns:p14="http://schemas.microsoft.com/office/powerpoint/2010/main" val="31182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552174"/>
            <a:ext cx="2947482" cy="2540737"/>
          </a:xfrm>
        </p:spPr>
        <p:txBody>
          <a:bodyPr/>
          <a:lstStyle/>
          <a:p>
            <a:r>
              <a:rPr lang="en-US"/>
              <a:t>Phonics</a:t>
            </a:r>
            <a:endParaRPr lang="en-GB" b="1"/>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42323" y="-17834"/>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444861" y="873252"/>
            <a:ext cx="563201" cy="617957"/>
          </a:xfrm>
          <a:prstGeom prst="rect">
            <a:avLst/>
          </a:prstGeom>
        </p:spPr>
      </p:pic>
      <p:graphicFrame>
        <p:nvGraphicFramePr>
          <p:cNvPr id="1029" name="Content Placeholder 2">
            <a:extLst>
              <a:ext uri="{FF2B5EF4-FFF2-40B4-BE49-F238E27FC236}">
                <a16:creationId xmlns:a16="http://schemas.microsoft.com/office/drawing/2014/main" id="{29D7426C-4966-446D-B1B9-D7504C6B2AFB}"/>
              </a:ext>
            </a:extLst>
          </p:cNvPr>
          <p:cNvGraphicFramePr>
            <a:graphicFrameLocks noGrp="1"/>
          </p:cNvGraphicFramePr>
          <p:nvPr>
            <p:ph idx="1"/>
            <p:extLst>
              <p:ext uri="{D42A27DB-BD31-4B8C-83A1-F6EECF244321}">
                <p14:modId xmlns:p14="http://schemas.microsoft.com/office/powerpoint/2010/main" val="3305975283"/>
              </p:ext>
            </p:extLst>
          </p:nvPr>
        </p:nvGraphicFramePr>
        <p:xfrm>
          <a:off x="3925501" y="1182230"/>
          <a:ext cx="7315200" cy="48368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83E48810-5967-4166-9F60-0CEA3C837C1C}"/>
              </a:ext>
            </a:extLst>
          </p:cNvPr>
          <p:cNvPicPr>
            <a:picLocks noChangeAspect="1"/>
          </p:cNvPicPr>
          <p:nvPr/>
        </p:nvPicPr>
        <p:blipFill>
          <a:blip r:embed="rId10"/>
          <a:stretch>
            <a:fillRect/>
          </a:stretch>
        </p:blipFill>
        <p:spPr>
          <a:xfrm>
            <a:off x="58493" y="1977418"/>
            <a:ext cx="1848948" cy="2393728"/>
          </a:xfrm>
          <a:prstGeom prst="rect">
            <a:avLst/>
          </a:prstGeom>
        </p:spPr>
      </p:pic>
      <p:pic>
        <p:nvPicPr>
          <p:cNvPr id="11" name="Picture 10">
            <a:extLst>
              <a:ext uri="{FF2B5EF4-FFF2-40B4-BE49-F238E27FC236}">
                <a16:creationId xmlns:a16="http://schemas.microsoft.com/office/drawing/2014/main" id="{B25573EB-5BBC-4FC2-A95B-790EBD20C1BE}"/>
              </a:ext>
            </a:extLst>
          </p:cNvPr>
          <p:cNvPicPr>
            <a:picLocks noChangeAspect="1"/>
          </p:cNvPicPr>
          <p:nvPr/>
        </p:nvPicPr>
        <p:blipFill>
          <a:blip r:embed="rId11"/>
          <a:stretch>
            <a:fillRect/>
          </a:stretch>
        </p:blipFill>
        <p:spPr>
          <a:xfrm>
            <a:off x="1457105" y="4371146"/>
            <a:ext cx="2350872" cy="2321951"/>
          </a:xfrm>
          <a:prstGeom prst="rect">
            <a:avLst/>
          </a:prstGeom>
        </p:spPr>
      </p:pic>
    </p:spTree>
    <p:extLst>
      <p:ext uri="{BB962C8B-B14F-4D97-AF65-F5344CB8AC3E}">
        <p14:creationId xmlns:p14="http://schemas.microsoft.com/office/powerpoint/2010/main" val="3566933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8B31-55DB-E648-A6C7-C45902C6EF89}"/>
              </a:ext>
            </a:extLst>
          </p:cNvPr>
          <p:cNvSpPr>
            <a:spLocks noGrp="1"/>
          </p:cNvSpPr>
          <p:nvPr>
            <p:ph type="title"/>
          </p:nvPr>
        </p:nvSpPr>
        <p:spPr/>
        <p:txBody>
          <a:bodyPr/>
          <a:lstStyle/>
          <a:p>
            <a:r>
              <a:rPr lang="en-US"/>
              <a:t>Reading</a:t>
            </a:r>
          </a:p>
        </p:txBody>
      </p:sp>
      <p:graphicFrame>
        <p:nvGraphicFramePr>
          <p:cNvPr id="9" name="Content Placeholder 2">
            <a:extLst>
              <a:ext uri="{FF2B5EF4-FFF2-40B4-BE49-F238E27FC236}">
                <a16:creationId xmlns:a16="http://schemas.microsoft.com/office/drawing/2014/main" id="{6E77C21F-4A0C-4371-A389-DAC09E5A15B6}"/>
              </a:ext>
            </a:extLst>
          </p:cNvPr>
          <p:cNvGraphicFramePr>
            <a:graphicFrameLocks noGrp="1"/>
          </p:cNvGraphicFramePr>
          <p:nvPr>
            <p:ph idx="1"/>
          </p:nvPr>
        </p:nvGraphicFramePr>
        <p:xfrm>
          <a:off x="3886993" y="356500"/>
          <a:ext cx="7492144" cy="5857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5C675612-6293-FE74-B744-6A5B9228D4AE}"/>
              </a:ext>
            </a:extLst>
          </p:cNvPr>
          <p:cNvPicPr>
            <a:picLocks noChangeAspect="1"/>
          </p:cNvPicPr>
          <p:nvPr/>
        </p:nvPicPr>
        <p:blipFill rotWithShape="1">
          <a:blip r:embed="rId8">
            <a:extLst>
              <a:ext uri="{28A0092B-C50C-407E-A947-70E740481C1C}">
                <a14:useLocalDpi xmlns:a14="http://schemas.microsoft.com/office/drawing/2010/main" val="0"/>
              </a:ext>
            </a:extLst>
          </a:blip>
          <a:srcRect l="33155" t="31442" r="33154" b="16196"/>
          <a:stretch/>
        </p:blipFill>
        <p:spPr>
          <a:xfrm>
            <a:off x="887942" y="1123837"/>
            <a:ext cx="563201" cy="617957"/>
          </a:xfrm>
          <a:prstGeom prst="rect">
            <a:avLst/>
          </a:prstGeom>
        </p:spPr>
      </p:pic>
      <p:pic>
        <p:nvPicPr>
          <p:cNvPr id="4" name="Picture 2" descr="Final Letterhead 1">
            <a:extLst>
              <a:ext uri="{FF2B5EF4-FFF2-40B4-BE49-F238E27FC236}">
                <a16:creationId xmlns:a16="http://schemas.microsoft.com/office/drawing/2014/main" id="{2CDD305C-E40A-E4E5-9858-D36D8292F7B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4536" b="43048"/>
          <a:stretch/>
        </p:blipFill>
        <p:spPr bwMode="auto">
          <a:xfrm>
            <a:off x="0" y="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18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8B31-55DB-E648-A6C7-C45902C6EF89}"/>
              </a:ext>
            </a:extLst>
          </p:cNvPr>
          <p:cNvSpPr>
            <a:spLocks noGrp="1"/>
          </p:cNvSpPr>
          <p:nvPr>
            <p:ph type="title"/>
          </p:nvPr>
        </p:nvSpPr>
        <p:spPr/>
        <p:txBody>
          <a:bodyPr/>
          <a:lstStyle/>
          <a:p>
            <a:r>
              <a:rPr lang="en-US"/>
              <a:t>Reading</a:t>
            </a:r>
          </a:p>
        </p:txBody>
      </p:sp>
      <p:pic>
        <p:nvPicPr>
          <p:cNvPr id="3" name="Picture 2">
            <a:extLst>
              <a:ext uri="{FF2B5EF4-FFF2-40B4-BE49-F238E27FC236}">
                <a16:creationId xmlns:a16="http://schemas.microsoft.com/office/drawing/2014/main" id="{5C675612-6293-FE74-B744-6A5B9228D4AE}"/>
              </a:ext>
            </a:extLst>
          </p:cNvPr>
          <p:cNvPicPr>
            <a:picLocks noChangeAspect="1"/>
          </p:cNvPicPr>
          <p:nvPr/>
        </p:nvPicPr>
        <p:blipFill rotWithShape="1">
          <a:blip r:embed="rId2">
            <a:extLst>
              <a:ext uri="{28A0092B-C50C-407E-A947-70E740481C1C}">
                <a14:useLocalDpi xmlns:a14="http://schemas.microsoft.com/office/drawing/2010/main" val="0"/>
              </a:ext>
            </a:extLst>
          </a:blip>
          <a:srcRect l="33155" t="31442" r="33154" b="16196"/>
          <a:stretch/>
        </p:blipFill>
        <p:spPr>
          <a:xfrm>
            <a:off x="887942" y="1123837"/>
            <a:ext cx="563201" cy="617957"/>
          </a:xfrm>
          <a:prstGeom prst="rect">
            <a:avLst/>
          </a:prstGeom>
        </p:spPr>
      </p:pic>
      <p:pic>
        <p:nvPicPr>
          <p:cNvPr id="4" name="Picture 2" descr="Final Letterhead 1">
            <a:extLst>
              <a:ext uri="{FF2B5EF4-FFF2-40B4-BE49-F238E27FC236}">
                <a16:creationId xmlns:a16="http://schemas.microsoft.com/office/drawing/2014/main" id="{2CDD305C-E40A-E4E5-9858-D36D8292F7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6A853BB0-8DA8-576D-5D78-7D8A327DB53A}"/>
              </a:ext>
            </a:extLst>
          </p:cNvPr>
          <p:cNvSpPr txBox="1"/>
          <p:nvPr/>
        </p:nvSpPr>
        <p:spPr>
          <a:xfrm>
            <a:off x="3438239" y="917174"/>
            <a:ext cx="8500841" cy="4401205"/>
          </a:xfrm>
          <a:prstGeom prst="rect">
            <a:avLst/>
          </a:prstGeom>
          <a:noFill/>
        </p:spPr>
        <p:txBody>
          <a:bodyPr wrap="square">
            <a:spAutoFit/>
          </a:bodyPr>
          <a:lstStyle/>
          <a:p>
            <a:r>
              <a:rPr lang="en-GB" sz="2800" b="1" dirty="0">
                <a:effectLst/>
                <a:ea typeface="Times New Roman" panose="02020603050405020304" pitchFamily="18" charset="0"/>
              </a:rPr>
              <a:t>How to hear your child read. </a:t>
            </a:r>
            <a:endParaRPr lang="en-GB" sz="2800" b="1" dirty="0">
              <a:ea typeface="Times New Roman" panose="02020603050405020304" pitchFamily="18" charset="0"/>
            </a:endParaRPr>
          </a:p>
          <a:p>
            <a:endParaRPr lang="en-GB" sz="2800" dirty="0">
              <a:effectLst/>
              <a:ea typeface="Times New Roman" panose="02020603050405020304" pitchFamily="18" charset="0"/>
            </a:endParaRPr>
          </a:p>
          <a:p>
            <a:pPr marL="342900" indent="-342900">
              <a:buFont typeface="Arial" panose="020B0604020202020204" pitchFamily="34" charset="0"/>
              <a:buChar char="•"/>
            </a:pPr>
            <a:r>
              <a:rPr lang="en-GB" sz="2800" dirty="0">
                <a:effectLst/>
                <a:ea typeface="Times New Roman" panose="02020603050405020304" pitchFamily="18" charset="0"/>
              </a:rPr>
              <a:t>Choose a time that best suits you and your child.</a:t>
            </a:r>
          </a:p>
          <a:p>
            <a:pPr marL="342900" indent="-342900">
              <a:buFont typeface="Arial" panose="020B0604020202020204" pitchFamily="34" charset="0"/>
              <a:buChar char="•"/>
            </a:pPr>
            <a:r>
              <a:rPr lang="en-GB" sz="2800" dirty="0">
                <a:effectLst/>
                <a:ea typeface="Times New Roman" panose="02020603050405020304" pitchFamily="18" charset="0"/>
              </a:rPr>
              <a:t>Choose a quiet comfortable place</a:t>
            </a:r>
            <a:br>
              <a:rPr lang="en-GB" sz="2800" dirty="0">
                <a:effectLst/>
                <a:ea typeface="Times New Roman" panose="02020603050405020304" pitchFamily="18" charset="0"/>
              </a:rPr>
            </a:br>
            <a:r>
              <a:rPr lang="en-GB" sz="2800" dirty="0">
                <a:effectLst/>
                <a:ea typeface="Times New Roman" panose="02020603050405020304" pitchFamily="18" charset="0"/>
              </a:rPr>
              <a:t>Only keep going for as long as you are both enjoying it.</a:t>
            </a:r>
            <a:br>
              <a:rPr lang="en-GB" sz="2800" dirty="0">
                <a:effectLst/>
                <a:ea typeface="Times New Roman" panose="02020603050405020304" pitchFamily="18" charset="0"/>
              </a:rPr>
            </a:br>
            <a:r>
              <a:rPr lang="en-GB" sz="2800" dirty="0">
                <a:effectLst/>
                <a:ea typeface="Times New Roman" panose="02020603050405020304" pitchFamily="18" charset="0"/>
              </a:rPr>
              <a:t>Take turns with the reading </a:t>
            </a:r>
          </a:p>
          <a:p>
            <a:pPr marL="342900" indent="-342900">
              <a:buFont typeface="Arial" panose="020B0604020202020204" pitchFamily="34" charset="0"/>
              <a:buChar char="•"/>
            </a:pPr>
            <a:r>
              <a:rPr lang="en-GB" sz="2800" dirty="0">
                <a:effectLst/>
                <a:ea typeface="Times New Roman" panose="02020603050405020304" pitchFamily="18" charset="0"/>
              </a:rPr>
              <a:t>Help them when they get stuck </a:t>
            </a:r>
          </a:p>
          <a:p>
            <a:pPr marL="342900" indent="-342900">
              <a:buFont typeface="Arial" panose="020B0604020202020204" pitchFamily="34" charset="0"/>
              <a:buChar char="•"/>
            </a:pPr>
            <a:r>
              <a:rPr lang="en-GB" sz="2800" dirty="0">
                <a:effectLst/>
                <a:ea typeface="Times New Roman" panose="02020603050405020304" pitchFamily="18" charset="0"/>
              </a:rPr>
              <a:t>Talk about the pictures and the story</a:t>
            </a:r>
          </a:p>
          <a:p>
            <a:pPr marL="342900" indent="-342900">
              <a:buFont typeface="Arial" panose="020B0604020202020204" pitchFamily="34" charset="0"/>
              <a:buChar char="•"/>
            </a:pPr>
            <a:r>
              <a:rPr lang="en-GB" sz="2800" dirty="0">
                <a:effectLst/>
                <a:ea typeface="Times New Roman" panose="02020603050405020304" pitchFamily="18" charset="0"/>
              </a:rPr>
              <a:t>Give your child lots of praise and encouragement </a:t>
            </a:r>
          </a:p>
        </p:txBody>
      </p:sp>
    </p:spTree>
    <p:extLst>
      <p:ext uri="{BB962C8B-B14F-4D97-AF65-F5344CB8AC3E}">
        <p14:creationId xmlns:p14="http://schemas.microsoft.com/office/powerpoint/2010/main" val="357103411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15F272A04F3C4AAD824D549BE5B228" ma:contentTypeVersion="18" ma:contentTypeDescription="Create a new document." ma:contentTypeScope="" ma:versionID="802941e4de3bf5e900d60034be062bd1">
  <xsd:schema xmlns:xsd="http://www.w3.org/2001/XMLSchema" xmlns:xs="http://www.w3.org/2001/XMLSchema" xmlns:p="http://schemas.microsoft.com/office/2006/metadata/properties" xmlns:ns2="b40d121a-adb5-4ec6-b8f2-521efbd64b66" xmlns:ns3="16651c52-4f11-4f9b-9041-51df56c73f9c" targetNamespace="http://schemas.microsoft.com/office/2006/metadata/properties" ma:root="true" ma:fieldsID="d8ffedbfa10b08279ca3b48a88680886" ns2:_="" ns3:_="">
    <xsd:import namespace="b40d121a-adb5-4ec6-b8f2-521efbd64b66"/>
    <xsd:import namespace="16651c52-4f11-4f9b-9041-51df56c73f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Shared_x0020_with"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d121a-adb5-4ec6-b8f2-521efbd64b6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hared_x0020_with" ma:index="20" nillable="true" ma:displayName="Shared with" ma:list="UserInfo" ma:SearchPeopleOnly="false" ma:SharePointGroup="0" ma:internalName="Shared_x0020_with"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ff5ef56-57b2-4114-a744-e35a9ea4e6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651c52-4f11-4f9b-9041-51df56c73f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14b4200-d525-44c9-9c52-dbd07f9d16b4}" ma:internalName="TaxCatchAll" ma:showField="CatchAllData" ma:web="16651c52-4f11-4f9b-9041-51df56c73f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_x0020_with xmlns="b40d121a-adb5-4ec6-b8f2-521efbd64b66">
      <UserInfo>
        <DisplayName/>
        <AccountId xsi:nil="true"/>
        <AccountType/>
      </UserInfo>
    </Shared_x0020_with>
    <lcf76f155ced4ddcb4097134ff3c332f xmlns="b40d121a-adb5-4ec6-b8f2-521efbd64b66">
      <Terms xmlns="http://schemas.microsoft.com/office/infopath/2007/PartnerControls"/>
    </lcf76f155ced4ddcb4097134ff3c332f>
    <TaxCatchAll xmlns="16651c52-4f11-4f9b-9041-51df56c73f9c" xsi:nil="true"/>
  </documentManagement>
</p:properties>
</file>

<file path=customXml/itemProps1.xml><?xml version="1.0" encoding="utf-8"?>
<ds:datastoreItem xmlns:ds="http://schemas.openxmlformats.org/officeDocument/2006/customXml" ds:itemID="{1071B4CB-D911-405F-83F8-EB070360EE3F}">
  <ds:schemaRefs>
    <ds:schemaRef ds:uri="http://schemas.microsoft.com/sharepoint/v3/contenttype/forms"/>
  </ds:schemaRefs>
</ds:datastoreItem>
</file>

<file path=customXml/itemProps2.xml><?xml version="1.0" encoding="utf-8"?>
<ds:datastoreItem xmlns:ds="http://schemas.openxmlformats.org/officeDocument/2006/customXml" ds:itemID="{CADD8C07-CCF7-4469-9363-64ED91439C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0d121a-adb5-4ec6-b8f2-521efbd64b66"/>
    <ds:schemaRef ds:uri="16651c52-4f11-4f9b-9041-51df56c73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A7780B-72A8-49BC-9E94-9EB3761D4101}">
  <ds:schemaRefs>
    <ds:schemaRef ds:uri="http://schemas.microsoft.com/office/infopath/2007/PartnerControls"/>
    <ds:schemaRef ds:uri="b40d121a-adb5-4ec6-b8f2-521efbd64b66"/>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terms/"/>
    <ds:schemaRef ds:uri="16651c52-4f11-4f9b-9041-51df56c73f9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TM03457475[[fn=Frame]]</Template>
  <TotalTime>9434</TotalTime>
  <Words>1943</Words>
  <Application>Microsoft Office PowerPoint</Application>
  <PresentationFormat>Widescreen</PresentationFormat>
  <Paragraphs>265</Paragraphs>
  <Slides>19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Comic Sans MS</vt:lpstr>
      <vt:lpstr>Corbel</vt:lpstr>
      <vt:lpstr>Times New Roman</vt:lpstr>
      <vt:lpstr>Wingdings 2</vt:lpstr>
      <vt:lpstr>Frame</vt:lpstr>
      <vt:lpstr>Parent  Curriculum  Meeting  Reception  January 2024</vt:lpstr>
      <vt:lpstr>School Vision and Motto</vt:lpstr>
      <vt:lpstr>Information Outline</vt:lpstr>
      <vt:lpstr>Spring Curriculum Topics</vt:lpstr>
      <vt:lpstr>EYFS Curriculum</vt:lpstr>
      <vt:lpstr>Literacy/ Communication and Language  </vt:lpstr>
      <vt:lpstr>Phonics</vt:lpstr>
      <vt:lpstr>Reading</vt:lpstr>
      <vt:lpstr>Reading</vt:lpstr>
      <vt:lpstr>Communication and Language</vt:lpstr>
      <vt:lpstr>Communication and Language</vt:lpstr>
      <vt:lpstr>Maths</vt:lpstr>
      <vt:lpstr>Maths</vt:lpstr>
      <vt:lpstr>Other areas of Learning</vt:lpstr>
      <vt:lpstr>PowerPoint Presentation</vt:lpstr>
      <vt:lpstr>PowerPoint Presentation</vt:lpstr>
      <vt:lpstr>PowerPoint Presentation</vt:lpstr>
      <vt:lpstr>Communication with Parents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MR Henry</dc:creator>
  <cp:lastModifiedBy>NRohim</cp:lastModifiedBy>
  <cp:revision>76</cp:revision>
  <dcterms:created xsi:type="dcterms:W3CDTF">2018-08-31T18:43:56Z</dcterms:created>
  <dcterms:modified xsi:type="dcterms:W3CDTF">2024-01-25T16:08:49Z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0x0101005A15F272A04F3C4AAD824D549BE5B228</vt:lpwstr>
  </property>
  <property fmtid="{D5CDD505-2E9C-101B-9397-08002B2CF9AE}" pid="3" name="MediaServiceImageTags">
    <vt:lpwstr/>
  </property>
</Properties>
</file>