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5"/>
  </p:notesMasterIdLst>
  <p:sldIdLst>
    <p:sldId id="256" r:id="rId5"/>
    <p:sldId id="290" r:id="rId6"/>
    <p:sldId id="271" r:id="rId7"/>
    <p:sldId id="282" r:id="rId8"/>
    <p:sldId id="317" r:id="rId9"/>
    <p:sldId id="318" r:id="rId10"/>
    <p:sldId id="320" r:id="rId11"/>
    <p:sldId id="319" r:id="rId12"/>
    <p:sldId id="321" r:id="rId13"/>
    <p:sldId id="32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461" autoAdjust="0"/>
  </p:normalViewPr>
  <p:slideViewPr>
    <p:cSldViewPr snapToGrid="0">
      <p:cViewPr varScale="1">
        <p:scale>
          <a:sx n="114" d="100"/>
          <a:sy n="114" d="100"/>
        </p:scale>
        <p:origin x="43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fiq" userId="4458572e-369a-4e16-969e-0c0ce85f5acd" providerId="ADAL" clId="{8F750C32-CDC7-48DF-8DDF-0C31553B6803}"/>
    <pc:docChg chg="modSld">
      <pc:chgData name="ARafiq" userId="4458572e-369a-4e16-969e-0c0ce85f5acd" providerId="ADAL" clId="{8F750C32-CDC7-48DF-8DDF-0C31553B6803}" dt="2024-01-18T16:17:57.806" v="9" actId="20577"/>
      <pc:docMkLst>
        <pc:docMk/>
      </pc:docMkLst>
      <pc:sldChg chg="modSp mod">
        <pc:chgData name="ARafiq" userId="4458572e-369a-4e16-969e-0c0ce85f5acd" providerId="ADAL" clId="{8F750C32-CDC7-48DF-8DDF-0C31553B6803}" dt="2024-01-18T16:17:57.806" v="9" actId="20577"/>
        <pc:sldMkLst>
          <pc:docMk/>
          <pc:sldMk cId="1683707652" sldId="319"/>
        </pc:sldMkLst>
        <pc:spChg chg="mod">
          <ac:chgData name="ARafiq" userId="4458572e-369a-4e16-969e-0c0ce85f5acd" providerId="ADAL" clId="{8F750C32-CDC7-48DF-8DDF-0C31553B6803}" dt="2024-01-18T16:17:57.806" v="9" actId="20577"/>
          <ac:spMkLst>
            <pc:docMk/>
            <pc:sldMk cId="1683707652" sldId="31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1D3B0-241D-4E5F-BD18-FF34E1FA0A34}" type="datetimeFigureOut">
              <a:rPr lang="en-GB" smtClean="0"/>
              <a:t>18/01/2024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43821-5DB9-4AF2-86C6-D22CCEE25B15}" type="slidenum">
              <a:rPr lang="en-GB" smtClean="0"/>
              <a:t>‹#›</a:t>
            </a:fld>
            <a:endParaRPr lang="en-GB"/>
          </a:p>
        </p:txBody>
      </p:sp>
    </p:spTree>
    <p:extLst>
      <p:ext uri="{BB962C8B-B14F-4D97-AF65-F5344CB8AC3E}">
        <p14:creationId xmlns:p14="http://schemas.microsoft.com/office/powerpoint/2010/main" val="272947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t>4</a:t>
            </a:fld>
            <a:endParaRPr lang="en-GB"/>
          </a:p>
        </p:txBody>
      </p:sp>
    </p:spTree>
    <p:extLst>
      <p:ext uri="{BB962C8B-B14F-4D97-AF65-F5344CB8AC3E}">
        <p14:creationId xmlns:p14="http://schemas.microsoft.com/office/powerpoint/2010/main" val="410702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5</a:t>
            </a:fld>
            <a:endParaRPr lang="en-GB"/>
          </a:p>
        </p:txBody>
      </p:sp>
    </p:spTree>
    <p:extLst>
      <p:ext uri="{BB962C8B-B14F-4D97-AF65-F5344CB8AC3E}">
        <p14:creationId xmlns:p14="http://schemas.microsoft.com/office/powerpoint/2010/main" val="376697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6</a:t>
            </a:fld>
            <a:endParaRPr lang="en-GB"/>
          </a:p>
        </p:txBody>
      </p:sp>
    </p:spTree>
    <p:extLst>
      <p:ext uri="{BB962C8B-B14F-4D97-AF65-F5344CB8AC3E}">
        <p14:creationId xmlns:p14="http://schemas.microsoft.com/office/powerpoint/2010/main" val="246742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7</a:t>
            </a:fld>
            <a:endParaRPr lang="en-GB"/>
          </a:p>
        </p:txBody>
      </p:sp>
    </p:spTree>
    <p:extLst>
      <p:ext uri="{BB962C8B-B14F-4D97-AF65-F5344CB8AC3E}">
        <p14:creationId xmlns:p14="http://schemas.microsoft.com/office/powerpoint/2010/main" val="46474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8</a:t>
            </a:fld>
            <a:endParaRPr lang="en-GB"/>
          </a:p>
        </p:txBody>
      </p:sp>
    </p:spTree>
    <p:extLst>
      <p:ext uri="{BB962C8B-B14F-4D97-AF65-F5344CB8AC3E}">
        <p14:creationId xmlns:p14="http://schemas.microsoft.com/office/powerpoint/2010/main" val="425827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8543821-5DB9-4AF2-86C6-D22CCEE25B15}" type="slidenum">
              <a:rPr lang="en-GB" smtClean="0"/>
              <a:t>9</a:t>
            </a:fld>
            <a:endParaRPr lang="en-GB"/>
          </a:p>
        </p:txBody>
      </p:sp>
    </p:spTree>
    <p:extLst>
      <p:ext uri="{BB962C8B-B14F-4D97-AF65-F5344CB8AC3E}">
        <p14:creationId xmlns:p14="http://schemas.microsoft.com/office/powerpoint/2010/main" val="192640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543821-5DB9-4AF2-86C6-D22CCEE25B15}" type="slidenum">
              <a:rPr lang="en-GB" smtClean="0"/>
              <a:t>10</a:t>
            </a:fld>
            <a:endParaRPr lang="en-GB"/>
          </a:p>
        </p:txBody>
      </p:sp>
    </p:spTree>
    <p:extLst>
      <p:ext uri="{BB962C8B-B14F-4D97-AF65-F5344CB8AC3E}">
        <p14:creationId xmlns:p14="http://schemas.microsoft.com/office/powerpoint/2010/main" val="334653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1/18/2024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1/18/2024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1/18/2024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1/18/2024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1/18/2024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1/18/2024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1" descr="New LB Redbrid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429" y="5498696"/>
            <a:ext cx="12652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177240" y="5267325"/>
            <a:ext cx="2958560" cy="806733"/>
            <a:chOff x="4251682" y="390740"/>
            <a:chExt cx="5864776" cy="14661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264" y="390740"/>
              <a:ext cx="1466194" cy="1466194"/>
            </a:xfrm>
            <a:prstGeom prst="rect">
              <a:avLst/>
            </a:prstGeom>
            <a:ln w="127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682" y="390740"/>
              <a:ext cx="1466194" cy="1466194"/>
            </a:xfrm>
            <a:prstGeom prst="rect">
              <a:avLst/>
            </a:prstGeom>
            <a:ln w="12700">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876" y="390740"/>
              <a:ext cx="1466194" cy="1466194"/>
            </a:xfrm>
            <a:prstGeom prst="rect">
              <a:avLst/>
            </a:prstGeom>
            <a:ln w="12700">
              <a:solidFill>
                <a:schemeClr val="tx1"/>
              </a:solid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362" y="390740"/>
              <a:ext cx="1485902" cy="1466194"/>
            </a:xfrm>
            <a:prstGeom prst="rect">
              <a:avLst/>
            </a:prstGeom>
            <a:ln w="12700">
              <a:solidFill>
                <a:schemeClr val="tx1"/>
              </a:solidFill>
            </a:ln>
          </p:spPr>
        </p:pic>
      </p:grpSp>
      <p:sp>
        <p:nvSpPr>
          <p:cNvPr id="13" name="Title 12"/>
          <p:cNvSpPr>
            <a:spLocks noGrp="1"/>
          </p:cNvSpPr>
          <p:nvPr>
            <p:ph type="ctrTitle"/>
          </p:nvPr>
        </p:nvSpPr>
        <p:spPr/>
        <p:txBody>
          <a:bodyPr anchor="t" anchorCtr="1">
            <a:normAutofit fontScale="90000"/>
          </a:bodyPr>
          <a:lstStyle/>
          <a:p>
            <a:pPr algn="ctr"/>
            <a:r>
              <a:rPr lang="en-GB" b="1" dirty="0">
                <a:solidFill>
                  <a:schemeClr val="bg1"/>
                </a:solidFill>
              </a:rPr>
              <a:t>Parent </a:t>
            </a:r>
            <a:br>
              <a:rPr lang="en-GB" b="1" dirty="0">
                <a:solidFill>
                  <a:schemeClr val="bg1"/>
                </a:solidFill>
              </a:rPr>
            </a:br>
            <a:r>
              <a:rPr lang="en-GB" b="1" dirty="0">
                <a:solidFill>
                  <a:schemeClr val="bg1"/>
                </a:solidFill>
              </a:rPr>
              <a:t>Curriculum </a:t>
            </a:r>
            <a:br>
              <a:rPr lang="en-GB" b="1" dirty="0">
                <a:solidFill>
                  <a:schemeClr val="bg1"/>
                </a:solidFill>
              </a:rPr>
            </a:br>
            <a:r>
              <a:rPr lang="en-GB" b="1" dirty="0">
                <a:solidFill>
                  <a:schemeClr val="bg1"/>
                </a:solidFill>
              </a:rPr>
              <a:t>Information</a:t>
            </a:r>
            <a:br>
              <a:rPr lang="en-GB" b="1" dirty="0">
                <a:solidFill>
                  <a:schemeClr val="bg1"/>
                </a:solidFill>
              </a:rPr>
            </a:br>
            <a:br>
              <a:rPr lang="en-GB" dirty="0">
                <a:solidFill>
                  <a:schemeClr val="tx1"/>
                </a:solidFill>
              </a:rPr>
            </a:br>
            <a:r>
              <a:rPr lang="en-GB" dirty="0">
                <a:solidFill>
                  <a:schemeClr val="tx1"/>
                </a:solidFill>
              </a:rPr>
              <a:t>Year 4  Spring 2024</a:t>
            </a:r>
          </a:p>
        </p:txBody>
      </p:sp>
      <p:sp>
        <p:nvSpPr>
          <p:cNvPr id="17" name="Title 1"/>
          <p:cNvSpPr txBox="1">
            <a:spLocks/>
          </p:cNvSpPr>
          <p:nvPr/>
        </p:nvSpPr>
        <p:spPr>
          <a:xfrm>
            <a:off x="1704865" y="1768115"/>
            <a:ext cx="7315200" cy="1721612"/>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br>
              <a:rPr lang="en-GB"/>
            </a:br>
            <a:br>
              <a:rPr lang="en-GB"/>
            </a:br>
            <a:endParaRPr lang="en-GB"/>
          </a:p>
        </p:txBody>
      </p:sp>
      <p:sp>
        <p:nvSpPr>
          <p:cNvPr id="15" name="Rectangle 14"/>
          <p:cNvSpPr/>
          <p:nvPr/>
        </p:nvSpPr>
        <p:spPr>
          <a:xfrm>
            <a:off x="9340653" y="5182285"/>
            <a:ext cx="2795146" cy="861774"/>
          </a:xfrm>
          <a:prstGeom prst="rect">
            <a:avLst/>
          </a:prstGeom>
        </p:spPr>
        <p:txBody>
          <a:bodyPr wrap="square">
            <a:spAutoFit/>
          </a:bodyPr>
          <a:lstStyle/>
          <a:p>
            <a:pPr algn="ctr"/>
            <a:br>
              <a:rPr lang="en-GB" sz="2500"/>
            </a:br>
            <a:endParaRPr lang="en-GB" sz="250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7239" y="703357"/>
            <a:ext cx="3014761" cy="2786370"/>
          </a:xfrm>
          <a:prstGeom prst="rect">
            <a:avLst/>
          </a:prstGeom>
        </p:spPr>
      </p:pic>
      <p:pic>
        <p:nvPicPr>
          <p:cNvPr id="19" name="Picture 18"/>
          <p:cNvPicPr>
            <a:picLocks noChangeAspect="1"/>
          </p:cNvPicPr>
          <p:nvPr/>
        </p:nvPicPr>
        <p:blipFill>
          <a:blip r:embed="rId8"/>
          <a:stretch>
            <a:fillRect/>
          </a:stretch>
        </p:blipFill>
        <p:spPr>
          <a:xfrm>
            <a:off x="9177240" y="3489727"/>
            <a:ext cx="2958560" cy="1777598"/>
          </a:xfrm>
          <a:prstGeom prst="rect">
            <a:avLst/>
          </a:prstGeom>
          <a:ln>
            <a:solidFill>
              <a:schemeClr val="tx1"/>
            </a:solidFill>
          </a:ln>
        </p:spPr>
      </p:pic>
    </p:spTree>
    <p:extLst>
      <p:ext uri="{BB962C8B-B14F-4D97-AF65-F5344CB8AC3E}">
        <p14:creationId xmlns:p14="http://schemas.microsoft.com/office/powerpoint/2010/main" val="114317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981438"/>
          </a:xfrm>
        </p:spPr>
        <p:txBody>
          <a:bodyPr>
            <a:normAutofit/>
          </a:bodyPr>
          <a:lstStyle/>
          <a:p>
            <a:r>
              <a:rPr lang="en-GB" sz="3200" b="1"/>
              <a:t>Any questions?</a:t>
            </a:r>
          </a:p>
        </p:txBody>
      </p:sp>
      <p:sp>
        <p:nvSpPr>
          <p:cNvPr id="3" name="Content Placeholder 2"/>
          <p:cNvSpPr>
            <a:spLocks noGrp="1"/>
          </p:cNvSpPr>
          <p:nvPr>
            <p:ph idx="1"/>
          </p:nvPr>
        </p:nvSpPr>
        <p:spPr/>
        <p:txBody>
          <a:bodyPr>
            <a:normAutofit/>
          </a:bodyPr>
          <a:lstStyle/>
          <a:p>
            <a:pPr marL="0" indent="0">
              <a:buNone/>
            </a:pPr>
            <a:r>
              <a:rPr lang="en-GB" dirty="0"/>
              <a:t>Please do not hesitate to contact us if you have any further questions.</a:t>
            </a:r>
          </a:p>
          <a:p>
            <a:pPr marL="0" indent="0">
              <a:buNone/>
            </a:pPr>
            <a:endParaRPr lang="en-GB" dirty="0"/>
          </a:p>
          <a:p>
            <a:pPr marL="0" indent="0">
              <a:buNone/>
            </a:pPr>
            <a:r>
              <a:rPr lang="en-GB" dirty="0"/>
              <a:t>We hope you found the information shared useful.</a:t>
            </a:r>
          </a:p>
          <a:p>
            <a:pPr marL="0" indent="0">
              <a:buNone/>
            </a:pPr>
            <a:endParaRPr lang="en-GB" dirty="0"/>
          </a:p>
          <a:p>
            <a:pPr marL="0" indent="0">
              <a:buNone/>
            </a:pPr>
            <a:r>
              <a:rPr lang="en-GB" dirty="0"/>
              <a:t>Thank you for reading.</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rotWithShape="1">
          <a:blip r:embed="rId5"/>
          <a:srcRect r="20143" b="13486"/>
          <a:stretch/>
        </p:blipFill>
        <p:spPr>
          <a:xfrm>
            <a:off x="180976" y="4019550"/>
            <a:ext cx="3143249" cy="1915460"/>
          </a:xfrm>
          <a:prstGeom prst="rect">
            <a:avLst/>
          </a:prstGeom>
          <a:noFill/>
          <a:ln>
            <a:solidFill>
              <a:schemeClr val="tx1"/>
            </a:solidFill>
          </a:ln>
        </p:spPr>
      </p:pic>
    </p:spTree>
    <p:extLst>
      <p:ext uri="{BB962C8B-B14F-4D97-AF65-F5344CB8AC3E}">
        <p14:creationId xmlns:p14="http://schemas.microsoft.com/office/powerpoint/2010/main" val="347237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812666"/>
          </a:xfrm>
        </p:spPr>
        <p:txBody>
          <a:bodyPr/>
          <a:lstStyle/>
          <a:p>
            <a:r>
              <a:rPr lang="en-GB" b="1"/>
              <a:t>School Vision and Motto</a:t>
            </a:r>
          </a:p>
        </p:txBody>
      </p:sp>
      <p:sp>
        <p:nvSpPr>
          <p:cNvPr id="3" name="Content Placeholder 2"/>
          <p:cNvSpPr>
            <a:spLocks noGrp="1"/>
          </p:cNvSpPr>
          <p:nvPr>
            <p:ph idx="1"/>
          </p:nvPr>
        </p:nvSpPr>
        <p:spPr/>
        <p:txBody>
          <a:bodyPr anchor="t"/>
          <a:lstStyle/>
          <a:p>
            <a:pPr marL="0" indent="0" algn="ctr">
              <a:buNone/>
            </a:pPr>
            <a:r>
              <a:rPr lang="en-US"/>
              <a:t>At Barley Lane Primary School it is important that we all work together to ensure that everyone feels happy, safe and ready to learn. </a:t>
            </a:r>
          </a:p>
          <a:p>
            <a:pPr marL="0" indent="0" algn="ctr">
              <a:buNone/>
            </a:pPr>
            <a:endParaRPr lang="en-US" b="1" u="sng"/>
          </a:p>
          <a:p>
            <a:pPr marL="0" indent="0" algn="ctr">
              <a:buNone/>
            </a:pPr>
            <a:r>
              <a:rPr lang="en-US" b="1" u="sng"/>
              <a:t>Our School Motto</a:t>
            </a:r>
            <a:endParaRPr lang="en-GB"/>
          </a:p>
          <a:p>
            <a:pPr marL="0" indent="0" algn="ctr">
              <a:buNone/>
            </a:pPr>
            <a:r>
              <a:rPr lang="en-US" sz="4000"/>
              <a:t>B</a:t>
            </a:r>
            <a:r>
              <a:rPr lang="en-US"/>
              <a:t>elieve in yourself, </a:t>
            </a:r>
            <a:r>
              <a:rPr lang="en-US" sz="4000"/>
              <a:t>L</a:t>
            </a:r>
            <a:r>
              <a:rPr lang="en-US"/>
              <a:t>earn together,</a:t>
            </a:r>
            <a:r>
              <a:rPr lang="en-US" sz="4000"/>
              <a:t> P</a:t>
            </a:r>
            <a:r>
              <a:rPr lang="en-US"/>
              <a:t>ersevere</a:t>
            </a:r>
            <a:r>
              <a:rPr lang="en-US" sz="4000"/>
              <a:t> </a:t>
            </a:r>
            <a:r>
              <a:rPr lang="en-US"/>
              <a:t>and </a:t>
            </a:r>
            <a:r>
              <a:rPr lang="en-US" sz="4000"/>
              <a:t>S</a:t>
            </a:r>
            <a:r>
              <a:rPr lang="en-US"/>
              <a:t>ucceed</a:t>
            </a:r>
            <a:endParaRPr lang="en-GB"/>
          </a:p>
          <a:p>
            <a:pPr algn="ctr"/>
            <a:endParaRPr lang="en-US"/>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3074" name="Picture 2" descr="long board 1000x8800mm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469" y="4737100"/>
            <a:ext cx="7283824" cy="82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3008430"/>
          </a:xfrm>
        </p:spPr>
        <p:txBody>
          <a:bodyPr/>
          <a:lstStyle/>
          <a:p>
            <a:r>
              <a:rPr lang="en-GB" b="1"/>
              <a:t>Meeting </a:t>
            </a:r>
            <a:br>
              <a:rPr lang="en-GB" b="1"/>
            </a:br>
            <a:r>
              <a:rPr lang="en-GB" b="1"/>
              <a:t>Outline</a:t>
            </a:r>
          </a:p>
        </p:txBody>
      </p:sp>
      <p:pic>
        <p:nvPicPr>
          <p:cNvPr id="4" name="Picture 2" descr="Final Letterhead 1"/>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55" t="31442" r="33154" b="16196"/>
          <a:stretch/>
        </p:blipFill>
        <p:spPr>
          <a:xfrm>
            <a:off x="10772775" y="246151"/>
            <a:ext cx="848951" cy="931488"/>
          </a:xfrm>
          <a:prstGeom prst="rect">
            <a:avLst/>
          </a:prstGeom>
        </p:spPr>
      </p:pic>
      <p:sp>
        <p:nvSpPr>
          <p:cNvPr id="5" name="Content Placeholder 4"/>
          <p:cNvSpPr>
            <a:spLocks noGrp="1"/>
          </p:cNvSpPr>
          <p:nvPr>
            <p:ph idx="1"/>
          </p:nvPr>
        </p:nvSpPr>
        <p:spPr/>
        <p:txBody>
          <a:bodyPr/>
          <a:lstStyle/>
          <a:p>
            <a:r>
              <a:rPr lang="en-GB" dirty="0"/>
              <a:t>1. Welcome</a:t>
            </a:r>
          </a:p>
          <a:p>
            <a:r>
              <a:rPr lang="en-GB" dirty="0"/>
              <a:t>2. Spring Curriculum Topics and Big Question</a:t>
            </a:r>
          </a:p>
          <a:p>
            <a:r>
              <a:rPr lang="en-GB" dirty="0"/>
              <a:t>3. English </a:t>
            </a:r>
          </a:p>
          <a:p>
            <a:r>
              <a:rPr lang="en-GB" dirty="0"/>
              <a:t>4. Maths</a:t>
            </a:r>
          </a:p>
          <a:p>
            <a:r>
              <a:rPr lang="en-GB" dirty="0"/>
              <a:t>5. Science</a:t>
            </a:r>
          </a:p>
          <a:p>
            <a:r>
              <a:rPr lang="en-GB" dirty="0"/>
              <a:t>6. Foundation Subjects</a:t>
            </a:r>
          </a:p>
          <a:p>
            <a:r>
              <a:rPr lang="en-GB" dirty="0"/>
              <a:t>7. Communication</a:t>
            </a:r>
          </a:p>
          <a:p>
            <a:r>
              <a:rPr lang="en-GB" dirty="0"/>
              <a:t>8. Questions</a:t>
            </a:r>
          </a:p>
          <a:p>
            <a:pPr algn="ctr"/>
            <a:endParaRPr lang="en-GB" dirty="0"/>
          </a:p>
        </p:txBody>
      </p:sp>
      <p:pic>
        <p:nvPicPr>
          <p:cNvPr id="9" name="Picture 2" descr="Poets board 765x1200mm cop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4051160"/>
            <a:ext cx="2880806" cy="1834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2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367" y="1162312"/>
            <a:ext cx="7211216" cy="1702793"/>
          </a:xfrm>
          <a:ln>
            <a:noFill/>
          </a:ln>
        </p:spPr>
        <p:txBody>
          <a:bodyPr anchor="t" anchorCtr="0">
            <a:normAutofit fontScale="40000" lnSpcReduction="20000"/>
          </a:bodyPr>
          <a:lstStyle/>
          <a:p>
            <a:pPr marL="0" indent="0">
              <a:buNone/>
            </a:pPr>
            <a:r>
              <a:rPr lang="en-GB" sz="7200" b="1" dirty="0"/>
              <a:t>Spring Topic: Ruthless Romans </a:t>
            </a:r>
          </a:p>
          <a:p>
            <a:pPr marL="0" indent="0">
              <a:buNone/>
            </a:pPr>
            <a:endParaRPr lang="en-GB" sz="7000" b="1" dirty="0"/>
          </a:p>
          <a:p>
            <a:pPr marL="0" indent="0">
              <a:buNone/>
            </a:pPr>
            <a:r>
              <a:rPr lang="en-GB" sz="7000" b="1" dirty="0"/>
              <a:t>Big Question: How can we change the world?</a:t>
            </a:r>
          </a:p>
          <a:p>
            <a:pPr marL="0" indent="0">
              <a:buNone/>
            </a:pPr>
            <a:endParaRPr lang="en-GB" sz="3200" b="1" dirty="0"/>
          </a:p>
          <a:p>
            <a:pPr marL="0" indent="0">
              <a:buNone/>
            </a:pPr>
            <a:endParaRPr lang="en-GB" sz="3200" b="1" dirty="0"/>
          </a:p>
        </p:txBody>
      </p:sp>
      <p:sp>
        <p:nvSpPr>
          <p:cNvPr id="2" name="Title 1"/>
          <p:cNvSpPr>
            <a:spLocks noGrp="1"/>
          </p:cNvSpPr>
          <p:nvPr>
            <p:ph type="title"/>
          </p:nvPr>
        </p:nvSpPr>
        <p:spPr>
          <a:xfrm>
            <a:off x="252919" y="1123838"/>
            <a:ext cx="2947482" cy="3482534"/>
          </a:xfrm>
        </p:spPr>
        <p:txBody>
          <a:bodyPr/>
          <a:lstStyle/>
          <a:p>
            <a:r>
              <a:rPr lang="en-GB" b="1"/>
              <a:t>Spring</a:t>
            </a:r>
            <a:br>
              <a:rPr lang="en-GB" b="1" dirty="0"/>
            </a:br>
            <a:r>
              <a:rPr lang="en-GB" b="1" dirty="0"/>
              <a:t>Curriculum Topics</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8" name="Picture 2" descr="Social distancing means standing 6 feet apart. Here's what that actually  looks lik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899" y="4606371"/>
            <a:ext cx="2280625" cy="12806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S2 History: The Romans - BBC Teach">
            <a:extLst>
              <a:ext uri="{FF2B5EF4-FFF2-40B4-BE49-F238E27FC236}">
                <a16:creationId xmlns:a16="http://schemas.microsoft.com/office/drawing/2014/main" id="{C08E445B-ED48-4F52-BFE5-AF2DA2F871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8937" y="2788599"/>
            <a:ext cx="5168159" cy="290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1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67163"/>
          </a:xfrm>
        </p:spPr>
        <p:txBody>
          <a:bodyPr/>
          <a:lstStyle/>
          <a:p>
            <a:r>
              <a:rPr lang="en-GB" b="1"/>
              <a:t>English</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5" name="Picture 4"/>
          <p:cNvPicPr>
            <a:picLocks noChangeAspect="1"/>
          </p:cNvPicPr>
          <p:nvPr/>
        </p:nvPicPr>
        <p:blipFill>
          <a:blip r:embed="rId5"/>
          <a:stretch>
            <a:fillRect/>
          </a:stretch>
        </p:blipFill>
        <p:spPr>
          <a:xfrm>
            <a:off x="114300" y="4013200"/>
            <a:ext cx="3153301" cy="1971548"/>
          </a:xfrm>
          <a:prstGeom prst="rect">
            <a:avLst/>
          </a:prstGeom>
          <a:noFill/>
          <a:ln>
            <a:solidFill>
              <a:schemeClr val="tx1"/>
            </a:solidFill>
          </a:ln>
        </p:spPr>
      </p:pic>
      <p:sp>
        <p:nvSpPr>
          <p:cNvPr id="7" name="TextBox 6">
            <a:extLst>
              <a:ext uri="{FF2B5EF4-FFF2-40B4-BE49-F238E27FC236}">
                <a16:creationId xmlns:a16="http://schemas.microsoft.com/office/drawing/2014/main" id="{58406143-39D4-2E4A-8C7F-1962FDD3B02F}"/>
              </a:ext>
            </a:extLst>
          </p:cNvPr>
          <p:cNvSpPr txBox="1"/>
          <p:nvPr/>
        </p:nvSpPr>
        <p:spPr>
          <a:xfrm>
            <a:off x="3535819" y="754979"/>
            <a:ext cx="7561268" cy="5909310"/>
          </a:xfrm>
          <a:prstGeom prst="rect">
            <a:avLst/>
          </a:prstGeom>
          <a:noFill/>
        </p:spPr>
        <p:txBody>
          <a:bodyPr wrap="square" lIns="91440" tIns="45720" rIns="91440" bIns="45720" rtlCol="0" anchor="t">
            <a:spAutoFit/>
          </a:bodyPr>
          <a:lstStyle/>
          <a:p>
            <a:r>
              <a:rPr lang="en-US" dirty="0">
                <a:solidFill>
                  <a:schemeClr val="tx1">
                    <a:lumMod val="65000"/>
                    <a:lumOff val="35000"/>
                  </a:schemeClr>
                </a:solidFill>
              </a:rPr>
              <a:t>Our key texts are:  </a:t>
            </a:r>
          </a:p>
          <a:p>
            <a:r>
              <a:rPr lang="en-US" dirty="0">
                <a:solidFill>
                  <a:srgbClr val="FF0000"/>
                </a:solidFill>
              </a:rPr>
              <a:t>Writing focus – </a:t>
            </a:r>
            <a:r>
              <a:rPr lang="en-US" dirty="0">
                <a:solidFill>
                  <a:schemeClr val="tx1">
                    <a:lumMod val="65000"/>
                    <a:lumOff val="35000"/>
                  </a:schemeClr>
                </a:solidFill>
                <a:ea typeface="+mn-lt"/>
                <a:cs typeface="+mn-lt"/>
              </a:rPr>
              <a:t>Roman myths: Romulus and Remus.</a:t>
            </a:r>
          </a:p>
          <a:p>
            <a:r>
              <a:rPr lang="en-US" dirty="0">
                <a:solidFill>
                  <a:schemeClr val="tx1">
                    <a:lumMod val="65000"/>
                    <a:lumOff val="35000"/>
                  </a:schemeClr>
                </a:solidFill>
                <a:ea typeface="+mn-lt"/>
                <a:cs typeface="+mn-lt"/>
              </a:rPr>
              <a:t>			  The Thieves of Ostia.</a:t>
            </a:r>
          </a:p>
          <a:p>
            <a:r>
              <a:rPr lang="en-US" dirty="0">
                <a:solidFill>
                  <a:schemeClr val="tx1">
                    <a:lumMod val="65000"/>
                    <a:lumOff val="35000"/>
                  </a:schemeClr>
                </a:solidFill>
                <a:ea typeface="+mn-lt"/>
                <a:cs typeface="+mn-lt"/>
              </a:rPr>
              <a:t>			  The Promise.</a:t>
            </a:r>
          </a:p>
          <a:p>
            <a:r>
              <a:rPr lang="en-US" dirty="0">
                <a:solidFill>
                  <a:srgbClr val="FF0000"/>
                </a:solidFill>
              </a:rPr>
              <a:t>Reading focus- </a:t>
            </a:r>
            <a:r>
              <a:rPr lang="en-US" dirty="0">
                <a:solidFill>
                  <a:schemeClr val="tx1">
                    <a:lumMod val="65000"/>
                    <a:lumOff val="35000"/>
                  </a:schemeClr>
                </a:solidFill>
                <a:ea typeface="+mn-lt"/>
                <a:cs typeface="+mn-lt"/>
              </a:rPr>
              <a:t>Empire’s End: A Roman Story.</a:t>
            </a:r>
          </a:p>
          <a:p>
            <a:endParaRPr lang="en-US" dirty="0">
              <a:solidFill>
                <a:schemeClr val="tx1">
                  <a:lumMod val="65000"/>
                  <a:lumOff val="35000"/>
                </a:schemeClr>
              </a:solidFill>
              <a:ea typeface="+mn-lt"/>
              <a:cs typeface="+mn-lt"/>
            </a:endParaRPr>
          </a:p>
          <a:p>
            <a:r>
              <a:rPr lang="en-US" dirty="0">
                <a:solidFill>
                  <a:srgbClr val="FF0000"/>
                </a:solidFill>
              </a:rPr>
              <a:t>Grammar focus- </a:t>
            </a:r>
            <a:r>
              <a:rPr lang="en-US" dirty="0">
                <a:solidFill>
                  <a:schemeClr val="tx1">
                    <a:lumMod val="65000"/>
                    <a:lumOff val="35000"/>
                  </a:schemeClr>
                </a:solidFill>
                <a:ea typeface="+mn-lt"/>
                <a:cs typeface="+mn-lt"/>
              </a:rPr>
              <a:t>Beginning sentences using fronted adverbials, using expanded noun phrases and using correct punctuation for direct speech including the use of inverted commas. </a:t>
            </a:r>
          </a:p>
          <a:p>
            <a:r>
              <a:rPr lang="en-US" dirty="0">
                <a:solidFill>
                  <a:srgbClr val="FF0000"/>
                </a:solidFill>
              </a:rPr>
              <a:t>Speaking and listening – </a:t>
            </a:r>
            <a:r>
              <a:rPr lang="en-US" dirty="0">
                <a:solidFill>
                  <a:schemeClr val="tx1">
                    <a:lumMod val="65000"/>
                    <a:lumOff val="35000"/>
                  </a:schemeClr>
                </a:solidFill>
                <a:ea typeface="+mn-lt"/>
                <a:cs typeface="+mn-lt"/>
              </a:rPr>
              <a:t>Performing own compositions using correct volume, tone and intonation, opportunities for role play and drama activities and performance poetry. </a:t>
            </a:r>
            <a:endParaRPr lang="en-US" dirty="0">
              <a:solidFill>
                <a:srgbClr val="FF0000"/>
              </a:solidFill>
            </a:endParaRPr>
          </a:p>
          <a:p>
            <a:endParaRPr lang="en-US" dirty="0">
              <a:solidFill>
                <a:schemeClr val="tx1">
                  <a:lumMod val="65000"/>
                  <a:lumOff val="35000"/>
                </a:schemeClr>
              </a:solidFill>
            </a:endParaRPr>
          </a:p>
          <a:p>
            <a:r>
              <a:rPr lang="en-US" dirty="0">
                <a:solidFill>
                  <a:schemeClr val="tx1">
                    <a:lumMod val="65000"/>
                    <a:lumOff val="35000"/>
                  </a:schemeClr>
                </a:solidFill>
              </a:rPr>
              <a:t>The key texts link to the topics that we are studying this term. ‘Romulus and Remus’ is a Roman myth about how the city of Rome was founded. ‘The Thieves of Ostia’ is a book that explores the journey of a group of young friends as they solve a Roman mystery. ‘The Promise’ is the tale of a world</a:t>
            </a:r>
          </a:p>
          <a:p>
            <a:r>
              <a:rPr lang="en-US" dirty="0">
                <a:solidFill>
                  <a:schemeClr val="tx1">
                    <a:lumMod val="65000"/>
                    <a:lumOff val="35000"/>
                  </a:schemeClr>
                </a:solidFill>
              </a:rPr>
              <a:t>where people and nature live in harmony. Using these texts children complete extended pieces of writing including descriptive writing, narrative writing and diary entries.</a:t>
            </a:r>
            <a:endParaRPr lang="en-US" dirty="0">
              <a:solidFill>
                <a:srgbClr val="FF0000"/>
              </a:solidFill>
            </a:endParaRPr>
          </a:p>
          <a:p>
            <a:endParaRPr lang="en-US" dirty="0">
              <a:solidFill>
                <a:schemeClr val="tx1">
                  <a:lumMod val="65000"/>
                  <a:lumOff val="35000"/>
                </a:schemeClr>
              </a:solidFill>
            </a:endParaRPr>
          </a:p>
        </p:txBody>
      </p:sp>
      <p:pic>
        <p:nvPicPr>
          <p:cNvPr id="3" name="Picture 2">
            <a:extLst>
              <a:ext uri="{FF2B5EF4-FFF2-40B4-BE49-F238E27FC236}">
                <a16:creationId xmlns:a16="http://schemas.microsoft.com/office/drawing/2014/main" id="{D7D6F5EB-4F08-466B-B0C3-70234E5567EA}"/>
              </a:ext>
            </a:extLst>
          </p:cNvPr>
          <p:cNvPicPr>
            <a:picLocks noChangeAspect="1"/>
          </p:cNvPicPr>
          <p:nvPr/>
        </p:nvPicPr>
        <p:blipFill>
          <a:blip r:embed="rId6"/>
          <a:stretch>
            <a:fillRect/>
          </a:stretch>
        </p:blipFill>
        <p:spPr>
          <a:xfrm>
            <a:off x="10867298" y="1625100"/>
            <a:ext cx="1130411" cy="1735533"/>
          </a:xfrm>
          <a:prstGeom prst="rect">
            <a:avLst/>
          </a:prstGeom>
        </p:spPr>
      </p:pic>
      <p:pic>
        <p:nvPicPr>
          <p:cNvPr id="11" name="Picture 10">
            <a:extLst>
              <a:ext uri="{FF2B5EF4-FFF2-40B4-BE49-F238E27FC236}">
                <a16:creationId xmlns:a16="http://schemas.microsoft.com/office/drawing/2014/main" id="{0ADAF2AA-68AF-449A-AD5B-C710301CFC7A}"/>
              </a:ext>
            </a:extLst>
          </p:cNvPr>
          <p:cNvPicPr>
            <a:picLocks noChangeAspect="1"/>
          </p:cNvPicPr>
          <p:nvPr/>
        </p:nvPicPr>
        <p:blipFill>
          <a:blip r:embed="rId7"/>
          <a:stretch>
            <a:fillRect/>
          </a:stretch>
        </p:blipFill>
        <p:spPr>
          <a:xfrm>
            <a:off x="9749576" y="430454"/>
            <a:ext cx="2189505" cy="1098080"/>
          </a:xfrm>
          <a:prstGeom prst="rect">
            <a:avLst/>
          </a:prstGeom>
        </p:spPr>
      </p:pic>
      <p:pic>
        <p:nvPicPr>
          <p:cNvPr id="2050" name="Picture 2">
            <a:extLst>
              <a:ext uri="{FF2B5EF4-FFF2-40B4-BE49-F238E27FC236}">
                <a16:creationId xmlns:a16="http://schemas.microsoft.com/office/drawing/2014/main" id="{4036DEDF-9BB3-40FA-9AFE-2A41ADE835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19179" y="4981835"/>
            <a:ext cx="1130411" cy="16824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0411F87-503B-4FA6-AD1D-763A586B3F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67299" y="3585289"/>
            <a:ext cx="1130411" cy="117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8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8"/>
            <a:ext cx="2947482" cy="2619488"/>
          </a:xfrm>
        </p:spPr>
        <p:txBody>
          <a:bodyPr/>
          <a:lstStyle/>
          <a:p>
            <a:r>
              <a:rPr lang="en-GB" b="1"/>
              <a:t>Maths</a:t>
            </a:r>
          </a:p>
        </p:txBody>
      </p:sp>
      <p:sp>
        <p:nvSpPr>
          <p:cNvPr id="3" name="Content Placeholder 2"/>
          <p:cNvSpPr>
            <a:spLocks noGrp="1"/>
          </p:cNvSpPr>
          <p:nvPr>
            <p:ph idx="1"/>
          </p:nvPr>
        </p:nvSpPr>
        <p:spPr>
          <a:xfrm>
            <a:off x="3789418" y="739434"/>
            <a:ext cx="7607452" cy="5579304"/>
          </a:xfrm>
        </p:spPr>
        <p:txBody>
          <a:bodyPr>
            <a:normAutofit fontScale="70000" lnSpcReduction="20000"/>
          </a:bodyPr>
          <a:lstStyle/>
          <a:p>
            <a:pPr marL="0" indent="0">
              <a:lnSpc>
                <a:spcPct val="120000"/>
              </a:lnSpc>
              <a:spcBef>
                <a:spcPts val="0"/>
              </a:spcBef>
              <a:buNone/>
            </a:pPr>
            <a:r>
              <a:rPr lang="en-GB" sz="2400" b="1" dirty="0"/>
              <a:t>Spring 1 - Multiplication, division, length and perimeter</a:t>
            </a:r>
            <a:endParaRPr lang="en-GB" sz="2400" dirty="0">
              <a:ea typeface="+mn-lt"/>
              <a:cs typeface="+mn-lt"/>
            </a:endParaRPr>
          </a:p>
          <a:p>
            <a:pPr marL="342900" indent="-342900">
              <a:lnSpc>
                <a:spcPct val="120000"/>
              </a:lnSpc>
              <a:spcBef>
                <a:spcPts val="0"/>
              </a:spcBef>
            </a:pPr>
            <a:r>
              <a:rPr lang="en-GB" sz="2400" dirty="0">
                <a:ea typeface="+mn-lt"/>
                <a:cs typeface="+mn-lt"/>
              </a:rPr>
              <a:t>Recall multiplication facts up to 12 x 12</a:t>
            </a:r>
          </a:p>
          <a:p>
            <a:pPr marL="342900" indent="-342900">
              <a:lnSpc>
                <a:spcPct val="120000"/>
              </a:lnSpc>
              <a:spcBef>
                <a:spcPts val="0"/>
              </a:spcBef>
            </a:pPr>
            <a:r>
              <a:rPr lang="en-GB" sz="2400" dirty="0">
                <a:ea typeface="+mn-lt"/>
                <a:cs typeface="+mn-lt"/>
              </a:rPr>
              <a:t>Using factor pairs</a:t>
            </a:r>
          </a:p>
          <a:p>
            <a:pPr marL="342900" indent="-342900">
              <a:lnSpc>
                <a:spcPct val="120000"/>
              </a:lnSpc>
              <a:spcBef>
                <a:spcPts val="0"/>
              </a:spcBef>
            </a:pPr>
            <a:r>
              <a:rPr lang="en-GB" sz="2400" dirty="0">
                <a:ea typeface="+mn-lt"/>
                <a:cs typeface="+mn-lt"/>
              </a:rPr>
              <a:t>Multiply by 10 and 100</a:t>
            </a:r>
          </a:p>
          <a:p>
            <a:pPr marL="342900" indent="-342900">
              <a:lnSpc>
                <a:spcPct val="120000"/>
              </a:lnSpc>
              <a:spcBef>
                <a:spcPts val="0"/>
              </a:spcBef>
            </a:pPr>
            <a:r>
              <a:rPr lang="en-GB" sz="2400" dirty="0">
                <a:ea typeface="+mn-lt"/>
                <a:cs typeface="+mn-lt"/>
              </a:rPr>
              <a:t>Divide by 10 and 100</a:t>
            </a:r>
          </a:p>
          <a:p>
            <a:pPr marL="342900" indent="-342900">
              <a:lnSpc>
                <a:spcPct val="120000"/>
              </a:lnSpc>
              <a:spcBef>
                <a:spcPts val="0"/>
              </a:spcBef>
            </a:pPr>
            <a:r>
              <a:rPr lang="en-GB" sz="2400" dirty="0">
                <a:ea typeface="+mn-lt"/>
                <a:cs typeface="+mn-lt"/>
              </a:rPr>
              <a:t>Using formal written methods to multiply and divide</a:t>
            </a:r>
          </a:p>
          <a:p>
            <a:pPr marL="342900" indent="-342900">
              <a:lnSpc>
                <a:spcPct val="120000"/>
              </a:lnSpc>
              <a:spcBef>
                <a:spcPts val="0"/>
              </a:spcBef>
            </a:pPr>
            <a:r>
              <a:rPr lang="en-GB" sz="2400" dirty="0">
                <a:ea typeface="+mn-lt"/>
                <a:cs typeface="+mn-lt"/>
              </a:rPr>
              <a:t>Multiplying 2 and 3 digit numbers by a 1 digit number</a:t>
            </a:r>
          </a:p>
          <a:p>
            <a:pPr marL="342900" indent="-342900">
              <a:lnSpc>
                <a:spcPct val="120000"/>
              </a:lnSpc>
              <a:spcBef>
                <a:spcPts val="0"/>
              </a:spcBef>
            </a:pPr>
            <a:r>
              <a:rPr lang="en-GB" sz="2400" dirty="0">
                <a:ea typeface="+mn-lt"/>
                <a:cs typeface="+mn-lt"/>
              </a:rPr>
              <a:t>Dividing 2 and 3 digit numbers by a 1 digit number</a:t>
            </a:r>
          </a:p>
          <a:p>
            <a:pPr marL="342900" indent="-342900">
              <a:lnSpc>
                <a:spcPct val="120000"/>
              </a:lnSpc>
              <a:spcBef>
                <a:spcPts val="0"/>
              </a:spcBef>
            </a:pPr>
            <a:r>
              <a:rPr lang="en-GB" sz="2400" dirty="0">
                <a:ea typeface="+mn-lt"/>
                <a:cs typeface="+mn-lt"/>
              </a:rPr>
              <a:t>Measure in metres and kilometres</a:t>
            </a:r>
          </a:p>
          <a:p>
            <a:pPr marL="342900" indent="-342900">
              <a:lnSpc>
                <a:spcPct val="120000"/>
              </a:lnSpc>
              <a:spcBef>
                <a:spcPts val="0"/>
              </a:spcBef>
            </a:pPr>
            <a:r>
              <a:rPr lang="en-GB" sz="2400" dirty="0">
                <a:ea typeface="+mn-lt"/>
                <a:cs typeface="+mn-lt"/>
              </a:rPr>
              <a:t>Calculating the perimeter of rectilinear shapes and finding missing lengths</a:t>
            </a:r>
          </a:p>
          <a:p>
            <a:pPr marL="342900" indent="-342900">
              <a:lnSpc>
                <a:spcPct val="120000"/>
              </a:lnSpc>
              <a:spcBef>
                <a:spcPts val="0"/>
              </a:spcBef>
            </a:pPr>
            <a:r>
              <a:rPr lang="en-GB" sz="2400" dirty="0">
                <a:ea typeface="+mn-lt"/>
                <a:cs typeface="+mn-lt"/>
              </a:rPr>
              <a:t>Calculating the perimeter of regular polygons</a:t>
            </a:r>
          </a:p>
          <a:p>
            <a:pPr marL="342900" indent="-342900">
              <a:lnSpc>
                <a:spcPct val="120000"/>
              </a:lnSpc>
              <a:spcBef>
                <a:spcPts val="0"/>
              </a:spcBef>
            </a:pPr>
            <a:endParaRPr lang="en-GB" sz="2400" dirty="0"/>
          </a:p>
          <a:p>
            <a:pPr marL="0" indent="0">
              <a:lnSpc>
                <a:spcPct val="120000"/>
              </a:lnSpc>
              <a:spcBef>
                <a:spcPts val="0"/>
              </a:spcBef>
              <a:buNone/>
            </a:pPr>
            <a:r>
              <a:rPr lang="en-GB" sz="2400" b="1" dirty="0"/>
              <a:t>Spring 2 - Fractions and decimals</a:t>
            </a:r>
          </a:p>
          <a:p>
            <a:pPr marL="342900" indent="-342900">
              <a:lnSpc>
                <a:spcPct val="120000"/>
              </a:lnSpc>
              <a:spcBef>
                <a:spcPts val="0"/>
              </a:spcBef>
            </a:pPr>
            <a:r>
              <a:rPr lang="en-GB" sz="2400" dirty="0">
                <a:ea typeface="+mn-lt"/>
                <a:cs typeface="+mn-lt"/>
              </a:rPr>
              <a:t>Understanding the whole and counting beyond 1</a:t>
            </a:r>
          </a:p>
          <a:p>
            <a:pPr marL="342900" indent="-342900">
              <a:lnSpc>
                <a:spcPct val="120000"/>
              </a:lnSpc>
              <a:spcBef>
                <a:spcPts val="0"/>
              </a:spcBef>
            </a:pPr>
            <a:r>
              <a:rPr lang="en-GB" sz="2400" dirty="0">
                <a:ea typeface="+mn-lt"/>
                <a:cs typeface="+mn-lt"/>
              </a:rPr>
              <a:t>Compare, order and partition mixed numbers</a:t>
            </a:r>
          </a:p>
          <a:p>
            <a:pPr marL="342900" indent="-342900">
              <a:lnSpc>
                <a:spcPct val="120000"/>
              </a:lnSpc>
              <a:spcBef>
                <a:spcPts val="0"/>
              </a:spcBef>
            </a:pPr>
            <a:r>
              <a:rPr lang="en-GB" sz="2400" dirty="0">
                <a:ea typeface="+mn-lt"/>
                <a:cs typeface="+mn-lt"/>
              </a:rPr>
              <a:t>Understand improper fractions</a:t>
            </a:r>
          </a:p>
          <a:p>
            <a:pPr marL="342900" indent="-342900">
              <a:lnSpc>
                <a:spcPct val="120000"/>
              </a:lnSpc>
              <a:spcBef>
                <a:spcPts val="0"/>
              </a:spcBef>
            </a:pPr>
            <a:r>
              <a:rPr lang="en-GB" sz="2400" dirty="0">
                <a:ea typeface="+mn-lt"/>
                <a:cs typeface="+mn-lt"/>
              </a:rPr>
              <a:t>Convert between mixed numbers and improper fractions</a:t>
            </a:r>
          </a:p>
          <a:p>
            <a:pPr marL="342900" indent="-342900">
              <a:lnSpc>
                <a:spcPct val="120000"/>
              </a:lnSpc>
              <a:spcBef>
                <a:spcPts val="0"/>
              </a:spcBef>
            </a:pPr>
            <a:r>
              <a:rPr lang="en-GB" sz="2400" dirty="0">
                <a:ea typeface="+mn-lt"/>
                <a:cs typeface="+mn-lt"/>
              </a:rPr>
              <a:t>Equivalent fractions</a:t>
            </a:r>
          </a:p>
          <a:p>
            <a:pPr marL="342900" indent="-342900">
              <a:lnSpc>
                <a:spcPct val="120000"/>
              </a:lnSpc>
              <a:spcBef>
                <a:spcPts val="0"/>
              </a:spcBef>
            </a:pPr>
            <a:r>
              <a:rPr lang="en-GB" sz="2400" dirty="0">
                <a:ea typeface="+mn-lt"/>
                <a:cs typeface="+mn-lt"/>
              </a:rPr>
              <a:t>Add and subtract two or more fractions, including mixed numbers</a:t>
            </a:r>
          </a:p>
          <a:p>
            <a:pPr marL="342900" indent="-342900">
              <a:lnSpc>
                <a:spcPct val="120000"/>
              </a:lnSpc>
              <a:spcBef>
                <a:spcPts val="0"/>
              </a:spcBef>
            </a:pPr>
            <a:r>
              <a:rPr lang="en-GB" sz="2400" dirty="0">
                <a:ea typeface="+mn-lt"/>
                <a:cs typeface="+mn-lt"/>
              </a:rPr>
              <a:t>Solve problems involving fractions</a:t>
            </a:r>
          </a:p>
          <a:p>
            <a:pPr marL="0" indent="0">
              <a:lnSpc>
                <a:spcPct val="120000"/>
              </a:lnSpc>
              <a:spcBef>
                <a:spcPts val="0"/>
              </a:spcBef>
              <a:buNone/>
            </a:pPr>
            <a:r>
              <a:rPr lang="en-GB" sz="2400" b="1" dirty="0"/>
              <a:t>Mathematical explanations and reasoning</a:t>
            </a:r>
            <a:r>
              <a:rPr lang="en-GB" sz="2400" dirty="0"/>
              <a:t> </a:t>
            </a:r>
            <a:r>
              <a:rPr lang="en-GB" sz="2400" b="1" dirty="0"/>
              <a:t>throughout. </a:t>
            </a:r>
          </a:p>
          <a:p>
            <a:pPr marL="0" indent="0">
              <a:buNone/>
            </a:pPr>
            <a:endParaRPr lang="en-GB"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spTree>
    <p:extLst>
      <p:ext uri="{BB962C8B-B14F-4D97-AF65-F5344CB8AC3E}">
        <p14:creationId xmlns:p14="http://schemas.microsoft.com/office/powerpoint/2010/main" val="352276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3086213"/>
          </a:xfrm>
        </p:spPr>
        <p:txBody>
          <a:bodyPr/>
          <a:lstStyle/>
          <a:p>
            <a:r>
              <a:rPr lang="en-GB" b="1"/>
              <a:t>Science</a:t>
            </a:r>
          </a:p>
        </p:txBody>
      </p:sp>
      <p:sp>
        <p:nvSpPr>
          <p:cNvPr id="3" name="Content Placeholder 2"/>
          <p:cNvSpPr>
            <a:spLocks noGrp="1"/>
          </p:cNvSpPr>
          <p:nvPr>
            <p:ph idx="1"/>
          </p:nvPr>
        </p:nvSpPr>
        <p:spPr>
          <a:xfrm>
            <a:off x="3790294" y="820438"/>
            <a:ext cx="7399866" cy="5698373"/>
          </a:xfrm>
        </p:spPr>
        <p:txBody>
          <a:bodyPr>
            <a:normAutofit fontScale="92500" lnSpcReduction="20000"/>
          </a:bodyPr>
          <a:lstStyle/>
          <a:p>
            <a:pPr marL="0" indent="0">
              <a:buNone/>
            </a:pPr>
            <a:r>
              <a:rPr lang="en-GB" b="1" dirty="0"/>
              <a:t>Spring 1 – Sound</a:t>
            </a:r>
          </a:p>
          <a:p>
            <a:r>
              <a:rPr lang="en-GB" dirty="0">
                <a:ea typeface="+mn-lt"/>
                <a:cs typeface="+mn-lt"/>
              </a:rPr>
              <a:t>Vibration and learning about how different instruments make sounds</a:t>
            </a:r>
          </a:p>
          <a:p>
            <a:r>
              <a:rPr lang="en-GB" dirty="0">
                <a:ea typeface="+mn-lt"/>
                <a:cs typeface="+mn-lt"/>
              </a:rPr>
              <a:t>Exploring the connection between sound and distance</a:t>
            </a:r>
          </a:p>
          <a:p>
            <a:r>
              <a:rPr lang="en-GB" dirty="0">
                <a:ea typeface="+mn-lt"/>
                <a:cs typeface="+mn-lt"/>
              </a:rPr>
              <a:t>Develop understanding of pitch and volume</a:t>
            </a:r>
          </a:p>
          <a:p>
            <a:r>
              <a:rPr lang="en-GB" dirty="0">
                <a:ea typeface="+mn-lt"/>
                <a:cs typeface="+mn-lt"/>
              </a:rPr>
              <a:t>Exploring materials that block sound</a:t>
            </a:r>
          </a:p>
          <a:p>
            <a:r>
              <a:rPr lang="en-GB" dirty="0">
                <a:ea typeface="+mn-lt"/>
                <a:cs typeface="+mn-lt"/>
              </a:rPr>
              <a:t>Develop scientific enquiry questions</a:t>
            </a:r>
          </a:p>
          <a:p>
            <a:r>
              <a:rPr lang="en-GB" dirty="0"/>
              <a:t>Observing, measure, record and identify patterns</a:t>
            </a:r>
          </a:p>
          <a:p>
            <a:r>
              <a:rPr lang="en-GB" dirty="0">
                <a:ea typeface="+mn-lt"/>
                <a:cs typeface="+mn-lt"/>
              </a:rPr>
              <a:t> Reporting and presenting findings from enquiries, including conclusions</a:t>
            </a:r>
          </a:p>
          <a:p>
            <a:endParaRPr lang="en-GB" dirty="0"/>
          </a:p>
          <a:p>
            <a:pPr marL="0" indent="0">
              <a:buNone/>
            </a:pPr>
            <a:r>
              <a:rPr lang="en-GB" b="1" dirty="0"/>
              <a:t>Spring 2 – Electricity</a:t>
            </a:r>
          </a:p>
          <a:p>
            <a:r>
              <a:rPr lang="en-GB" dirty="0">
                <a:ea typeface="+mn-lt"/>
                <a:cs typeface="+mn-lt"/>
              </a:rPr>
              <a:t>The use of electricity in our every day lives</a:t>
            </a:r>
          </a:p>
          <a:p>
            <a:r>
              <a:rPr lang="en-GB" dirty="0">
                <a:ea typeface="+mn-lt"/>
                <a:cs typeface="+mn-lt"/>
              </a:rPr>
              <a:t>Investigating circuits and understanding electrical symbols </a:t>
            </a:r>
          </a:p>
          <a:p>
            <a:r>
              <a:rPr lang="en-GB" dirty="0">
                <a:ea typeface="+mn-lt"/>
                <a:cs typeface="+mn-lt"/>
              </a:rPr>
              <a:t>Effectiveness of different metals in conducting electricity</a:t>
            </a:r>
          </a:p>
          <a:p>
            <a:r>
              <a:rPr lang="en-GB" dirty="0">
                <a:ea typeface="+mn-lt"/>
                <a:cs typeface="+mn-lt"/>
              </a:rPr>
              <a:t>Planning different types of scientific enquiries to answer questions, including recognising and controlling variables where necessary</a:t>
            </a:r>
          </a:p>
          <a:p>
            <a:r>
              <a:rPr lang="en-GB" dirty="0">
                <a:ea typeface="+mn-lt"/>
                <a:cs typeface="+mn-lt"/>
              </a:rPr>
              <a:t>Identify scientific evidence</a:t>
            </a:r>
            <a:endParaRPr lang="en-GB" dirty="0"/>
          </a:p>
          <a:p>
            <a:pPr marL="0" indent="0">
              <a:buNone/>
            </a:pPr>
            <a:endParaRPr lang="en-GB" b="1" dirty="0"/>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365" t="12195" r="1269" b="43235"/>
          <a:stretch/>
        </p:blipFill>
        <p:spPr bwMode="auto">
          <a:xfrm>
            <a:off x="0" y="6331905"/>
            <a:ext cx="4223387" cy="5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spTree>
    <p:extLst>
      <p:ext uri="{BB962C8B-B14F-4D97-AF65-F5344CB8AC3E}">
        <p14:creationId xmlns:p14="http://schemas.microsoft.com/office/powerpoint/2010/main" val="338905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2540737"/>
          </a:xfrm>
        </p:spPr>
        <p:txBody>
          <a:bodyPr/>
          <a:lstStyle/>
          <a:p>
            <a:r>
              <a:rPr lang="en-GB" b="1"/>
              <a:t>Foundation Subjects</a:t>
            </a:r>
          </a:p>
        </p:txBody>
      </p:sp>
      <p:sp>
        <p:nvSpPr>
          <p:cNvPr id="3" name="Content Placeholder 2"/>
          <p:cNvSpPr>
            <a:spLocks noGrp="1"/>
          </p:cNvSpPr>
          <p:nvPr>
            <p:ph idx="1"/>
          </p:nvPr>
        </p:nvSpPr>
        <p:spPr>
          <a:xfrm>
            <a:off x="3822376" y="621437"/>
            <a:ext cx="7315200" cy="5628443"/>
          </a:xfrm>
        </p:spPr>
        <p:txBody>
          <a:bodyPr>
            <a:normAutofit fontScale="85000" lnSpcReduction="20000"/>
          </a:bodyPr>
          <a:lstStyle/>
          <a:p>
            <a:pPr marL="0" indent="0">
              <a:lnSpc>
                <a:spcPct val="100000"/>
              </a:lnSpc>
              <a:buNone/>
            </a:pPr>
            <a:r>
              <a:rPr lang="en-GB" dirty="0">
                <a:ea typeface="+mn-lt"/>
                <a:cs typeface="+mn-lt"/>
              </a:rPr>
              <a:t>PSHE – living in the wider world and relationships, including the RHE curriculum. Discuss ways of resolving differences,  identifying what anti-social behaviour is and how it can affect people, the role of money and beginning to identify ways of managing it, the difference between acceptable and unacceptable physical contact and the importance of keeping personal boundaries and the right to privacy.</a:t>
            </a:r>
          </a:p>
          <a:p>
            <a:pPr marL="0" indent="0">
              <a:lnSpc>
                <a:spcPct val="100000"/>
              </a:lnSpc>
              <a:buNone/>
            </a:pPr>
            <a:r>
              <a:rPr lang="en-GB" dirty="0">
                <a:ea typeface="+mn-lt"/>
                <a:cs typeface="+mn-lt"/>
              </a:rPr>
              <a:t>Art &amp; DT –  In the first half term we will be looking at the artwork of famous Italian artists including Leonardo da Vinci and Michelangelo, with a focus on developing sketching skills. In the second half term, we will be creating our own DT project linking to our topic of the Romans. </a:t>
            </a:r>
          </a:p>
          <a:p>
            <a:pPr marL="0" indent="0">
              <a:lnSpc>
                <a:spcPct val="100000"/>
              </a:lnSpc>
              <a:buNone/>
            </a:pPr>
            <a:r>
              <a:rPr lang="en-GB" dirty="0">
                <a:ea typeface="+mn-lt"/>
                <a:cs typeface="+mn-lt"/>
              </a:rPr>
              <a:t>RE –  People who inspire us, including significant people and religious leaders. Discussing right and wrong, good and bad and knowing the difference between these. Key religious stories from Christianity and making comparisons with other religious beliefs.</a:t>
            </a:r>
          </a:p>
          <a:p>
            <a:pPr marL="0" indent="0">
              <a:buNone/>
            </a:pPr>
            <a:r>
              <a:rPr lang="en-GB" dirty="0">
                <a:ea typeface="+mn-lt"/>
                <a:cs typeface="+mn-lt"/>
              </a:rPr>
              <a:t>History &amp; Geography – The Roman invasion of Britain, characteristics of Roman soldiers including Julius Caesar, exploring why Hadrian’s wall was built and why it was important. Roman architecture including aqueducts and the Colosseum. The religious beliefs of Romans, including gods and goddesses. </a:t>
            </a:r>
          </a:p>
          <a:p>
            <a:pPr marL="0" indent="0">
              <a:lnSpc>
                <a:spcPct val="100000"/>
              </a:lnSpc>
              <a:buNone/>
            </a:pPr>
            <a:r>
              <a:rPr lang="en-GB" dirty="0">
                <a:ea typeface="+mn-lt"/>
                <a:cs typeface="+mn-lt"/>
              </a:rPr>
              <a:t>Computing – E-safety, meteorologists and bloggers.</a:t>
            </a:r>
          </a:p>
          <a:p>
            <a:pPr marL="0" indent="0">
              <a:lnSpc>
                <a:spcPct val="100000"/>
              </a:lnSpc>
              <a:buNone/>
            </a:pPr>
            <a:r>
              <a:rPr lang="en-GB" dirty="0">
                <a:ea typeface="+mn-lt"/>
                <a:cs typeface="+mn-lt"/>
              </a:rPr>
              <a:t>Music – A musical journey through sound.   </a:t>
            </a:r>
          </a:p>
          <a:p>
            <a:pPr marL="0" indent="0">
              <a:lnSpc>
                <a:spcPct val="100000"/>
              </a:lnSpc>
              <a:buNone/>
            </a:pPr>
            <a:r>
              <a:rPr lang="en-GB" dirty="0">
                <a:ea typeface="+mn-lt"/>
                <a:cs typeface="+mn-lt"/>
              </a:rPr>
              <a:t>PE –  Fitness and circuit training in indoor PE and invasion games in outdoor PE.</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1026" name="Picture 2" descr="Foundation Subjects | The Cathedral Catholic Primary School"/>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23" y="4089869"/>
            <a:ext cx="3368674" cy="189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0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Communication with Parents</a:t>
            </a:r>
          </a:p>
        </p:txBody>
      </p:sp>
      <p:sp>
        <p:nvSpPr>
          <p:cNvPr id="3" name="Content Placeholder 2"/>
          <p:cNvSpPr>
            <a:spLocks noGrp="1"/>
          </p:cNvSpPr>
          <p:nvPr>
            <p:ph idx="1"/>
          </p:nvPr>
        </p:nvSpPr>
        <p:spPr>
          <a:xfrm>
            <a:off x="3836134" y="680497"/>
            <a:ext cx="7593862" cy="5523440"/>
          </a:xfrm>
        </p:spPr>
        <p:txBody>
          <a:bodyPr>
            <a:normAutofit fontScale="92500" lnSpcReduction="10000"/>
          </a:bodyPr>
          <a:lstStyle/>
          <a:p>
            <a:pPr marL="0" indent="0">
              <a:lnSpc>
                <a:spcPct val="110000"/>
              </a:lnSpc>
              <a:spcBef>
                <a:spcPts val="0"/>
              </a:spcBef>
              <a:buNone/>
            </a:pPr>
            <a:r>
              <a:rPr lang="en-GB" dirty="0"/>
              <a:t>Homework and spellings are set every Friday on Purple Mash, please support your children in completing their home learning online. Children also have the option of taking a reading book home each week, which they should bring back to school on a Tuesday or Thursday. In addition to supporting your child with their homework, please encourage them to read for at least fifteen minutes each day. </a:t>
            </a:r>
          </a:p>
          <a:p>
            <a:pPr marL="0" indent="0">
              <a:lnSpc>
                <a:spcPct val="110000"/>
              </a:lnSpc>
              <a:spcBef>
                <a:spcPts val="0"/>
              </a:spcBef>
              <a:buNone/>
            </a:pPr>
            <a:endParaRPr lang="en-GB" dirty="0"/>
          </a:p>
          <a:p>
            <a:pPr marL="0" indent="0">
              <a:lnSpc>
                <a:spcPct val="110000"/>
              </a:lnSpc>
              <a:spcBef>
                <a:spcPts val="0"/>
              </a:spcBef>
              <a:buNone/>
            </a:pPr>
            <a:r>
              <a:rPr lang="en-GB" dirty="0"/>
              <a:t>As well as this, Year 4 pupils will be taking a multiplication test in the summer term – this will be an online test. Please support your child in learning their times tables up to 12 on a regular basis.</a:t>
            </a:r>
          </a:p>
          <a:p>
            <a:pPr marL="0" indent="0">
              <a:lnSpc>
                <a:spcPct val="110000"/>
              </a:lnSpc>
              <a:spcBef>
                <a:spcPts val="0"/>
              </a:spcBef>
              <a:buNone/>
            </a:pPr>
            <a:endParaRPr lang="en-GB" dirty="0"/>
          </a:p>
          <a:p>
            <a:pPr marL="0" indent="0">
              <a:lnSpc>
                <a:spcPct val="110000"/>
              </a:lnSpc>
              <a:spcBef>
                <a:spcPts val="0"/>
              </a:spcBef>
              <a:buNone/>
            </a:pPr>
            <a:r>
              <a:rPr lang="en-GB" dirty="0"/>
              <a:t>We hope that this information has given you an insight into our learning for this term. If you have any other questions about the curriculum, please arrange a meeting with your child’s class teacher, this can be done via the school office. </a:t>
            </a:r>
          </a:p>
          <a:p>
            <a:pPr marL="0" indent="0">
              <a:lnSpc>
                <a:spcPct val="110000"/>
              </a:lnSpc>
              <a:spcBef>
                <a:spcPts val="0"/>
              </a:spcBef>
              <a:buNone/>
            </a:pPr>
            <a:endParaRPr lang="en-GB" dirty="0"/>
          </a:p>
          <a:p>
            <a:pPr marL="0" indent="0">
              <a:lnSpc>
                <a:spcPct val="110000"/>
              </a:lnSpc>
              <a:spcBef>
                <a:spcPts val="0"/>
              </a:spcBef>
              <a:buNone/>
            </a:pPr>
            <a:r>
              <a:rPr lang="en-GB" dirty="0"/>
              <a:t>You can also find our Spring Topic Web on the school website, this will provide you with an overview of topics taught.</a:t>
            </a:r>
          </a:p>
        </p:txBody>
      </p:sp>
      <p:pic>
        <p:nvPicPr>
          <p:cNvPr id="4" name="Picture 2" descr="Final Letterhead 1"/>
          <p:cNvPicPr>
            <a:picLocks noChangeAspect="1" noChangeArrowheads="1"/>
          </p:cNvPicPr>
          <p:nvPr/>
        </p:nvPicPr>
        <p:blipFill rotWithShape="1">
          <a:blip r:embed="rId3">
            <a:extLst>
              <a:ext uri="{28A0092B-C50C-407E-A947-70E740481C1C}">
                <a14:useLocalDpi xmlns:a14="http://schemas.microsoft.com/office/drawing/2010/main" val="0"/>
              </a:ext>
            </a:extLst>
          </a:blip>
          <a:srcRect l="24536" b="43048"/>
          <a:stretch/>
        </p:blipFill>
        <p:spPr bwMode="auto">
          <a:xfrm>
            <a:off x="0" y="6145000"/>
            <a:ext cx="4558937" cy="7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3155" t="31442" r="33154" b="16196"/>
          <a:stretch/>
        </p:blipFill>
        <p:spPr>
          <a:xfrm>
            <a:off x="114300" y="121476"/>
            <a:ext cx="563201" cy="617957"/>
          </a:xfrm>
          <a:prstGeom prst="rect">
            <a:avLst/>
          </a:prstGeom>
        </p:spPr>
      </p:pic>
      <p:pic>
        <p:nvPicPr>
          <p:cNvPr id="7" name="Picture 2" descr="Social Distancing Primary School Signs and Dividers - Sussex Sign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878" y="4936503"/>
            <a:ext cx="2693564" cy="104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09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5F272A04F3C4AAD824D549BE5B228" ma:contentTypeVersion="18" ma:contentTypeDescription="Create a new document." ma:contentTypeScope="" ma:versionID="802941e4de3bf5e900d60034be062bd1">
  <xsd:schema xmlns:xsd="http://www.w3.org/2001/XMLSchema" xmlns:xs="http://www.w3.org/2001/XMLSchema" xmlns:p="http://schemas.microsoft.com/office/2006/metadata/properties" xmlns:ns2="b40d121a-adb5-4ec6-b8f2-521efbd64b66" xmlns:ns3="16651c52-4f11-4f9b-9041-51df56c73f9c" targetNamespace="http://schemas.microsoft.com/office/2006/metadata/properties" ma:root="true" ma:fieldsID="d8ffedbfa10b08279ca3b48a88680886" ns2:_="" ns3:_="">
    <xsd:import namespace="b40d121a-adb5-4ec6-b8f2-521efbd64b66"/>
    <xsd:import namespace="16651c52-4f11-4f9b-9041-51df56c73f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Shared_x0020_with"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d121a-adb5-4ec6-b8f2-521efbd64b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hared_x0020_with" ma:index="20" nillable="true" ma:displayName="Shared with" ma:list="UserInfo" ma:SearchPeopleOnly="false" ma:SharePointGroup="0" ma:internalName="Shared_x0020_with"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f5ef56-57b2-4114-a744-e35a9ea4e6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51c52-4f11-4f9b-9041-51df56c73f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4b4200-d525-44c9-9c52-dbd07f9d16b4}" ma:internalName="TaxCatchAll" ma:showField="CatchAllData" ma:web="16651c52-4f11-4f9b-9041-51df56c73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_x0020_with xmlns="b40d121a-adb5-4ec6-b8f2-521efbd64b66">
      <UserInfo>
        <DisplayName/>
        <AccountId xsi:nil="true"/>
        <AccountType/>
      </UserInfo>
    </Shared_x0020_with>
    <lcf76f155ced4ddcb4097134ff3c332f xmlns="b40d121a-adb5-4ec6-b8f2-521efbd64b66">
      <Terms xmlns="http://schemas.microsoft.com/office/infopath/2007/PartnerControls"/>
    </lcf76f155ced4ddcb4097134ff3c332f>
    <TaxCatchAll xmlns="16651c52-4f11-4f9b-9041-51df56c73f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9C59A-3A03-4389-9E80-75BF6F71D0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d121a-adb5-4ec6-b8f2-521efbd64b66"/>
    <ds:schemaRef ds:uri="16651c52-4f11-4f9b-9041-51df56c73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A7780B-72A8-49BC-9E94-9EB3761D4101}">
  <ds:schemaRefs>
    <ds:schemaRef ds:uri="http://schemas.microsoft.com/office/2006/documentManagement/types"/>
    <ds:schemaRef ds:uri="http://schemas.microsoft.com/office/2006/metadata/properties"/>
    <ds:schemaRef ds:uri="http://purl.org/dc/elements/1.1/"/>
    <ds:schemaRef ds:uri="b40d121a-adb5-4ec6-b8f2-521efbd64b66"/>
    <ds:schemaRef ds:uri="http://purl.org/dc/dcmitype/"/>
    <ds:schemaRef ds:uri="http://www.w3.org/XML/1998/namespace"/>
    <ds:schemaRef ds:uri="http://schemas.microsoft.com/office/infopath/2007/PartnerControls"/>
    <ds:schemaRef ds:uri="http://schemas.openxmlformats.org/package/2006/metadata/core-properties"/>
    <ds:schemaRef ds:uri="16651c52-4f11-4f9b-9041-51df56c73f9c"/>
    <ds:schemaRef ds:uri="http://purl.org/dc/terms/"/>
  </ds:schemaRefs>
</ds:datastoreItem>
</file>

<file path=customXml/itemProps3.xml><?xml version="1.0" encoding="utf-8"?>
<ds:datastoreItem xmlns:ds="http://schemas.openxmlformats.org/officeDocument/2006/customXml" ds:itemID="{1071B4CB-D911-405F-83F8-EB070360EE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581</TotalTime>
  <Words>1008</Words>
  <Application>Microsoft Office PowerPoint</Application>
  <PresentationFormat>Widescreen</PresentationFormat>
  <Paragraphs>100</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Corbel</vt:lpstr>
      <vt:lpstr>Wingdings 2</vt:lpstr>
      <vt:lpstr>Frame</vt:lpstr>
      <vt:lpstr>Parent  Curriculum  Information  Year 4  Spring 2024</vt:lpstr>
      <vt:lpstr>School Vision and Motto</vt:lpstr>
      <vt:lpstr>Meeting  Outline</vt:lpstr>
      <vt:lpstr>Spring Curriculum Topics</vt:lpstr>
      <vt:lpstr>English</vt:lpstr>
      <vt:lpstr>Maths</vt:lpstr>
      <vt:lpstr>Science</vt:lpstr>
      <vt:lpstr>Foundation Subjects</vt:lpstr>
      <vt:lpstr>Communication with Parents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MR Henry</dc:creator>
  <cp:lastModifiedBy>ARafiq</cp:lastModifiedBy>
  <cp:revision>272</cp:revision>
  <dcterms:created xsi:type="dcterms:W3CDTF">2018-08-31T18:43:56Z</dcterms:created>
  <dcterms:modified xsi:type="dcterms:W3CDTF">2024-01-18T16:18:11Z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0x0101005A15F272A04F3C4AAD824D549BE5B228</vt:lpwstr>
  </property>
  <property fmtid="{D5CDD505-2E9C-101B-9397-08002B2CF9AE}" pid="3" name="MediaServiceImageTags">
    <vt:lpwstr/>
  </property>
</Properties>
</file>