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0"/>
  </p:notesMasterIdLst>
  <p:sldIdLst>
    <p:sldId id="256" r:id="rId5"/>
    <p:sldId id="290" r:id="rId6"/>
    <p:sldId id="271" r:id="rId7"/>
    <p:sldId id="282" r:id="rId8"/>
    <p:sldId id="317" r:id="rId9"/>
    <p:sldId id="325" r:id="rId10"/>
    <p:sldId id="318" r:id="rId11"/>
    <p:sldId id="326" r:id="rId12"/>
    <p:sldId id="320" r:id="rId13"/>
    <p:sldId id="319" r:id="rId14"/>
    <p:sldId id="327" r:id="rId15"/>
    <p:sldId id="323" r:id="rId16"/>
    <p:sldId id="324" r:id="rId17"/>
    <p:sldId id="321" r:id="rId18"/>
    <p:sldId id="32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7719F-E3D8-B84F-2C83-A274BE2EA756}" v="6" dt="2024-01-08T13:09:49.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1D3B0-241D-4E5F-BD18-FF34E1FA0A34}" type="datetimeFigureOut">
              <a:rPr lang="en-GB" smtClean="0"/>
              <a:t>26/01/2024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43821-5DB9-4AF2-86C6-D22CCEE25B15}" type="slidenum">
              <a:rPr lang="en-GB" smtClean="0"/>
              <a:t>‹#›</a:t>
            </a:fld>
            <a:endParaRPr lang="en-GB"/>
          </a:p>
        </p:txBody>
      </p:sp>
    </p:spTree>
    <p:extLst>
      <p:ext uri="{BB962C8B-B14F-4D97-AF65-F5344CB8AC3E}">
        <p14:creationId xmlns:p14="http://schemas.microsoft.com/office/powerpoint/2010/main" val="272947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4</a:t>
            </a:fld>
            <a:endParaRPr lang="en-GB"/>
          </a:p>
        </p:txBody>
      </p:sp>
    </p:spTree>
    <p:extLst>
      <p:ext uri="{BB962C8B-B14F-4D97-AF65-F5344CB8AC3E}">
        <p14:creationId xmlns:p14="http://schemas.microsoft.com/office/powerpoint/2010/main" val="410702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5</a:t>
            </a:fld>
            <a:endParaRPr lang="en-GB"/>
          </a:p>
        </p:txBody>
      </p:sp>
    </p:spTree>
    <p:extLst>
      <p:ext uri="{BB962C8B-B14F-4D97-AF65-F5344CB8AC3E}">
        <p14:creationId xmlns:p14="http://schemas.microsoft.com/office/powerpoint/2010/main" val="376697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7</a:t>
            </a:fld>
            <a:endParaRPr lang="en-GB"/>
          </a:p>
        </p:txBody>
      </p:sp>
    </p:spTree>
    <p:extLst>
      <p:ext uri="{BB962C8B-B14F-4D97-AF65-F5344CB8AC3E}">
        <p14:creationId xmlns:p14="http://schemas.microsoft.com/office/powerpoint/2010/main" val="246742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9</a:t>
            </a:fld>
            <a:endParaRPr lang="en-GB"/>
          </a:p>
        </p:txBody>
      </p:sp>
    </p:spTree>
    <p:extLst>
      <p:ext uri="{BB962C8B-B14F-4D97-AF65-F5344CB8AC3E}">
        <p14:creationId xmlns:p14="http://schemas.microsoft.com/office/powerpoint/2010/main" val="46474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10</a:t>
            </a:fld>
            <a:endParaRPr lang="en-GB"/>
          </a:p>
        </p:txBody>
      </p:sp>
    </p:spTree>
    <p:extLst>
      <p:ext uri="{BB962C8B-B14F-4D97-AF65-F5344CB8AC3E}">
        <p14:creationId xmlns:p14="http://schemas.microsoft.com/office/powerpoint/2010/main" val="425827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14</a:t>
            </a:fld>
            <a:endParaRPr lang="en-GB"/>
          </a:p>
        </p:txBody>
      </p:sp>
    </p:spTree>
    <p:extLst>
      <p:ext uri="{BB962C8B-B14F-4D97-AF65-F5344CB8AC3E}">
        <p14:creationId xmlns:p14="http://schemas.microsoft.com/office/powerpoint/2010/main" val="192640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15</a:t>
            </a:fld>
            <a:endParaRPr lang="en-GB"/>
          </a:p>
        </p:txBody>
      </p:sp>
    </p:spTree>
    <p:extLst>
      <p:ext uri="{BB962C8B-B14F-4D97-AF65-F5344CB8AC3E}">
        <p14:creationId xmlns:p14="http://schemas.microsoft.com/office/powerpoint/2010/main" val="334653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1/26/2024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1/26/2024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1/26/2024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1/26/2024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1/26/2024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1/26/2024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8.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gif"/><Relationship Id="rId4" Type="http://schemas.openxmlformats.org/officeDocument/2006/relationships/image" Target="../media/image9.jpe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1" descr="New LB Redbrid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2429" y="5498696"/>
            <a:ext cx="12652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9177240" y="5267325"/>
            <a:ext cx="2958560" cy="806733"/>
            <a:chOff x="4251682" y="390740"/>
            <a:chExt cx="5864776" cy="1466194"/>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264" y="390740"/>
              <a:ext cx="1466194" cy="1466194"/>
            </a:xfrm>
            <a:prstGeom prst="rect">
              <a:avLst/>
            </a:prstGeom>
            <a:ln w="12700">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682" y="390740"/>
              <a:ext cx="1466194" cy="1466194"/>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76" y="390740"/>
              <a:ext cx="1466194" cy="1466194"/>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362" y="390740"/>
              <a:ext cx="1485902" cy="1466194"/>
            </a:xfrm>
            <a:prstGeom prst="rect">
              <a:avLst/>
            </a:prstGeom>
            <a:ln w="12700">
              <a:solidFill>
                <a:schemeClr val="tx1"/>
              </a:solidFill>
            </a:ln>
          </p:spPr>
        </p:pic>
      </p:grpSp>
      <p:sp>
        <p:nvSpPr>
          <p:cNvPr id="13" name="Title 12"/>
          <p:cNvSpPr>
            <a:spLocks noGrp="1"/>
          </p:cNvSpPr>
          <p:nvPr>
            <p:ph type="ctrTitle"/>
          </p:nvPr>
        </p:nvSpPr>
        <p:spPr/>
        <p:txBody>
          <a:bodyPr anchor="t" anchorCtr="1">
            <a:normAutofit fontScale="90000"/>
          </a:bodyPr>
          <a:lstStyle/>
          <a:p>
            <a:pPr algn="ctr"/>
            <a:r>
              <a:rPr lang="en-GB" b="1">
                <a:solidFill>
                  <a:schemeClr val="bg1"/>
                </a:solidFill>
              </a:rPr>
              <a:t>Parent </a:t>
            </a:r>
            <a:br>
              <a:rPr lang="en-GB" b="1">
                <a:solidFill>
                  <a:schemeClr val="bg1"/>
                </a:solidFill>
              </a:rPr>
            </a:br>
            <a:r>
              <a:rPr lang="en-GB" b="1">
                <a:solidFill>
                  <a:schemeClr val="bg1"/>
                </a:solidFill>
              </a:rPr>
              <a:t>Curriculum </a:t>
            </a:r>
            <a:br>
              <a:rPr lang="en-GB" b="1">
                <a:solidFill>
                  <a:schemeClr val="bg1"/>
                </a:solidFill>
              </a:rPr>
            </a:br>
            <a:r>
              <a:rPr lang="en-GB" b="1">
                <a:solidFill>
                  <a:schemeClr val="bg1"/>
                </a:solidFill>
              </a:rPr>
              <a:t>Meeting</a:t>
            </a:r>
            <a:br>
              <a:rPr lang="en-GB" b="1">
                <a:solidFill>
                  <a:schemeClr val="bg1"/>
                </a:solidFill>
              </a:rPr>
            </a:br>
            <a:br>
              <a:rPr lang="en-GB">
                <a:solidFill>
                  <a:schemeClr val="tx1"/>
                </a:solidFill>
              </a:rPr>
            </a:br>
            <a:r>
              <a:rPr lang="en-GB">
                <a:solidFill>
                  <a:schemeClr val="tx1"/>
                </a:solidFill>
              </a:rPr>
              <a:t>Year 6  Monday 8</a:t>
            </a:r>
            <a:r>
              <a:rPr lang="en-GB" baseline="30000">
                <a:solidFill>
                  <a:schemeClr val="tx1"/>
                </a:solidFill>
              </a:rPr>
              <a:t>th</a:t>
            </a:r>
            <a:r>
              <a:rPr lang="en-GB">
                <a:solidFill>
                  <a:schemeClr val="tx1"/>
                </a:solidFill>
              </a:rPr>
              <a:t> January 2024</a:t>
            </a:r>
          </a:p>
        </p:txBody>
      </p:sp>
      <p:sp>
        <p:nvSpPr>
          <p:cNvPr id="17" name="Title 1"/>
          <p:cNvSpPr txBox="1">
            <a:spLocks/>
          </p:cNvSpPr>
          <p:nvPr/>
        </p:nvSpPr>
        <p:spPr>
          <a:xfrm>
            <a:off x="1704865" y="1768115"/>
            <a:ext cx="7315200" cy="1721612"/>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br>
              <a:rPr lang="en-GB"/>
            </a:br>
            <a:br>
              <a:rPr lang="en-GB"/>
            </a:br>
            <a:endParaRPr lang="en-GB"/>
          </a:p>
        </p:txBody>
      </p:sp>
      <p:sp>
        <p:nvSpPr>
          <p:cNvPr id="15" name="Rectangle 14"/>
          <p:cNvSpPr/>
          <p:nvPr/>
        </p:nvSpPr>
        <p:spPr>
          <a:xfrm>
            <a:off x="9340653" y="5182285"/>
            <a:ext cx="2795146" cy="861774"/>
          </a:xfrm>
          <a:prstGeom prst="rect">
            <a:avLst/>
          </a:prstGeom>
        </p:spPr>
        <p:txBody>
          <a:bodyPr wrap="square">
            <a:spAutoFit/>
          </a:bodyPr>
          <a:lstStyle/>
          <a:p>
            <a:pPr algn="ctr"/>
            <a:br>
              <a:rPr lang="en-GB" sz="2500"/>
            </a:br>
            <a:endParaRPr lang="en-GB" sz="250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7239" y="703357"/>
            <a:ext cx="3014761" cy="2786370"/>
          </a:xfrm>
          <a:prstGeom prst="rect">
            <a:avLst/>
          </a:prstGeom>
        </p:spPr>
      </p:pic>
      <p:pic>
        <p:nvPicPr>
          <p:cNvPr id="19" name="Picture 18"/>
          <p:cNvPicPr>
            <a:picLocks noChangeAspect="1"/>
          </p:cNvPicPr>
          <p:nvPr/>
        </p:nvPicPr>
        <p:blipFill>
          <a:blip r:embed="rId8"/>
          <a:stretch>
            <a:fillRect/>
          </a:stretch>
        </p:blipFill>
        <p:spPr>
          <a:xfrm>
            <a:off x="9177240" y="3489727"/>
            <a:ext cx="2958560" cy="1777598"/>
          </a:xfrm>
          <a:prstGeom prst="rect">
            <a:avLst/>
          </a:prstGeom>
          <a:ln>
            <a:solidFill>
              <a:schemeClr val="tx1"/>
            </a:solidFill>
          </a:ln>
        </p:spPr>
      </p:pic>
    </p:spTree>
    <p:extLst>
      <p:ext uri="{BB962C8B-B14F-4D97-AF65-F5344CB8AC3E}">
        <p14:creationId xmlns:p14="http://schemas.microsoft.com/office/powerpoint/2010/main" val="114317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61" y="601323"/>
            <a:ext cx="2947482" cy="2540737"/>
          </a:xfrm>
        </p:spPr>
        <p:txBody>
          <a:bodyPr/>
          <a:lstStyle/>
          <a:p>
            <a:r>
              <a:rPr lang="en-GB" b="1"/>
              <a:t>Foundation Subjects</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AA0A3F32-C447-46D1-93E7-5BBF07257BA5}"/>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b="1">
                <a:solidFill>
                  <a:schemeClr val="tx1"/>
                </a:solidFill>
              </a:rPr>
              <a:t>   History and Geography</a:t>
            </a:r>
            <a:endParaRPr lang="en-US">
              <a:solidFill>
                <a:schemeClr val="tx1"/>
              </a:solidFill>
            </a:endParaRPr>
          </a:p>
          <a:p>
            <a:pPr>
              <a:buFont typeface="Wingdings" pitchFamily="18" charset="2"/>
              <a:buChar char="v"/>
            </a:pPr>
            <a:r>
              <a:rPr lang="en-US" b="1">
                <a:solidFill>
                  <a:srgbClr val="FF0000"/>
                </a:solidFill>
              </a:rPr>
              <a:t>Last term, we had a big focus on history; this term we will be shifting to focus upon geography targets. </a:t>
            </a:r>
          </a:p>
          <a:p>
            <a:pPr>
              <a:buFont typeface="Wingdings" pitchFamily="18" charset="2"/>
              <a:buChar char="v"/>
            </a:pPr>
            <a:r>
              <a:rPr lang="en-US" b="1">
                <a:solidFill>
                  <a:srgbClr val="FF0000"/>
                </a:solidFill>
              </a:rPr>
              <a:t>We will be looking at volcanoes including the different forms of eruption; the different types of volcanoes; understanding the different parts (such as magma) and looking at the positive benefits of living near a volcano. </a:t>
            </a:r>
          </a:p>
          <a:p>
            <a:pPr>
              <a:buFont typeface="Wingdings" pitchFamily="18" charset="2"/>
              <a:buChar char="v"/>
            </a:pPr>
            <a:r>
              <a:rPr lang="en-US" b="1">
                <a:solidFill>
                  <a:srgbClr val="FF0000"/>
                </a:solidFill>
              </a:rPr>
              <a:t>We will be looking at geography questions which require critical thinking : e.g, is Mount Vesuvius the most active volcano in the world? </a:t>
            </a:r>
          </a:p>
          <a:p>
            <a:pPr>
              <a:buFont typeface="Wingdings" pitchFamily="18" charset="2"/>
              <a:buChar char="v"/>
            </a:pPr>
            <a:r>
              <a:rPr lang="en-US" b="1">
                <a:solidFill>
                  <a:srgbClr val="FF0000"/>
                </a:solidFill>
              </a:rPr>
              <a:t>If you visit our classrooms, you will see that Japan is a key thrust of the term’s learning. We will be looking at the physical and human geography of Japan. Furthermore, we will make comparisons between Japan and the UK, and some of our children’s ethnic heritage. </a:t>
            </a:r>
          </a:p>
          <a:p>
            <a:pPr>
              <a:buFont typeface="Wingdings" pitchFamily="18" charset="2"/>
              <a:buChar char="v"/>
            </a:pPr>
            <a:r>
              <a:rPr lang="en-US" b="1">
                <a:solidFill>
                  <a:srgbClr val="FF0000"/>
                </a:solidFill>
              </a:rPr>
              <a:t>To round off the topic, we will be looking at Japan during World War 2 including some difficult lessons about the atomic bomb in Hiroshima and Nagasaki. </a:t>
            </a:r>
          </a:p>
          <a:p>
            <a:pPr>
              <a:buFont typeface="Wingdings" pitchFamily="18" charset="2"/>
              <a:buChar char="v"/>
            </a:pPr>
            <a:r>
              <a:rPr lang="en-US" b="1">
                <a:solidFill>
                  <a:srgbClr val="FF0000"/>
                </a:solidFill>
              </a:rPr>
              <a:t>During foundation lessons there will be opportunities for extended writing. It is important that the writing in foundation matches that of their English book. This is significant for when we moderate their writing. </a:t>
            </a:r>
          </a:p>
          <a:p>
            <a:pPr marL="0" indent="0">
              <a:buNone/>
            </a:pPr>
            <a:r>
              <a:rPr lang="en-US" b="1">
                <a:solidFill>
                  <a:schemeClr val="tx1"/>
                </a:solidFill>
              </a:rPr>
              <a:t>  </a:t>
            </a:r>
          </a:p>
          <a:p>
            <a:pPr marL="0" indent="0">
              <a:buNone/>
            </a:pPr>
            <a:r>
              <a:rPr lang="en-US" b="1">
                <a:solidFill>
                  <a:schemeClr val="tx1"/>
                </a:solidFill>
              </a:rPr>
              <a:t> </a:t>
            </a:r>
            <a:endParaRPr lang="en-US" b="1">
              <a:solidFill>
                <a:srgbClr val="000000"/>
              </a:solidFill>
            </a:endParaRPr>
          </a:p>
          <a:p>
            <a:pPr>
              <a:buFont typeface="Wingdings" pitchFamily="18" charset="2"/>
              <a:buChar char="v"/>
            </a:pPr>
            <a:endParaRPr lang="en-US" b="1">
              <a:solidFill>
                <a:srgbClr val="FF0000"/>
              </a:solidFill>
            </a:endParaRPr>
          </a:p>
        </p:txBody>
      </p:sp>
      <p:pic>
        <p:nvPicPr>
          <p:cNvPr id="3" name="Picture 2">
            <a:extLst>
              <a:ext uri="{FF2B5EF4-FFF2-40B4-BE49-F238E27FC236}">
                <a16:creationId xmlns:a16="http://schemas.microsoft.com/office/drawing/2014/main" id="{C60E2639-67CF-2140-BAD3-883F3E9492E1}"/>
              </a:ext>
            </a:extLst>
          </p:cNvPr>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8194" name="Picture 2" descr="Mount Fuji - GaijinPot Travel">
            <a:extLst>
              <a:ext uri="{FF2B5EF4-FFF2-40B4-BE49-F238E27FC236}">
                <a16:creationId xmlns:a16="http://schemas.microsoft.com/office/drawing/2014/main" id="{C02907FE-B885-9A88-01E6-D44D168F23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2873829"/>
            <a:ext cx="3528058" cy="23513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27 Most Active Volcanoes In The World And What Could Erupt Next">
            <a:extLst>
              <a:ext uri="{FF2B5EF4-FFF2-40B4-BE49-F238E27FC236}">
                <a16:creationId xmlns:a16="http://schemas.microsoft.com/office/drawing/2014/main" id="{591C5640-6A7F-C835-C872-A142B5D28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0571" y="5367963"/>
            <a:ext cx="2503714" cy="125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07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08ECA1-58F5-68BA-A951-B3CDBC11AFAE}"/>
              </a:ext>
            </a:extLst>
          </p:cNvPr>
          <p:cNvSpPr>
            <a:spLocks noGrp="1"/>
          </p:cNvSpPr>
          <p:nvPr>
            <p:ph idx="1"/>
          </p:nvPr>
        </p:nvSpPr>
        <p:spPr>
          <a:xfrm>
            <a:off x="4076097" y="1160899"/>
            <a:ext cx="7315200" cy="5120640"/>
          </a:xfrm>
        </p:spPr>
        <p:txBody>
          <a:bodyPr>
            <a:normAutofit fontScale="92500" lnSpcReduction="20000"/>
          </a:bodyPr>
          <a:lstStyle/>
          <a:p>
            <a:pPr marL="0" indent="0">
              <a:buNone/>
            </a:pPr>
            <a:r>
              <a:rPr lang="en-US" b="1">
                <a:solidFill>
                  <a:schemeClr val="tx1"/>
                </a:solidFill>
              </a:rPr>
              <a:t>Art and Design and Technology</a:t>
            </a:r>
          </a:p>
          <a:p>
            <a:pPr>
              <a:buFont typeface="Wingdings" pitchFamily="18" charset="2"/>
              <a:buChar char="v"/>
            </a:pPr>
            <a:r>
              <a:rPr lang="en-US" b="1">
                <a:solidFill>
                  <a:srgbClr val="FF0000"/>
                </a:solidFill>
              </a:rPr>
              <a:t>Life and artwork of Hokusai, including our own sculptures. His most famous work is ‘the Great Wave’ which we will be creating a 3D diorama of. </a:t>
            </a:r>
          </a:p>
          <a:p>
            <a:pPr>
              <a:buFont typeface="Wingdings" pitchFamily="18" charset="2"/>
              <a:buChar char="v"/>
            </a:pPr>
            <a:r>
              <a:rPr lang="en-US" b="1">
                <a:solidFill>
                  <a:srgbClr val="FF0000"/>
                </a:solidFill>
              </a:rPr>
              <a:t>Exploring the art form of Manga and why it is so popular in Japan and across the world. </a:t>
            </a:r>
          </a:p>
          <a:p>
            <a:pPr>
              <a:buFont typeface="Wingdings" pitchFamily="18" charset="2"/>
              <a:buChar char="v"/>
            </a:pPr>
            <a:r>
              <a:rPr lang="en-US" b="1">
                <a:solidFill>
                  <a:srgbClr val="FF0000"/>
                </a:solidFill>
              </a:rPr>
              <a:t>Contrasting with diverse artists Hassan Massoudy and Alexis Peskine.</a:t>
            </a:r>
          </a:p>
          <a:p>
            <a:pPr>
              <a:buFont typeface="Wingdings" pitchFamily="18" charset="2"/>
              <a:buChar char="v"/>
            </a:pPr>
            <a:r>
              <a:rPr lang="en-US" b="1">
                <a:solidFill>
                  <a:srgbClr val="FF0000"/>
                </a:solidFill>
              </a:rPr>
              <a:t>Continue to develop the seven elements of art, ensuring that children use the correct terminology when discussing and evaluating artwork. </a:t>
            </a:r>
          </a:p>
          <a:p>
            <a:pPr marL="0" indent="0">
              <a:buNone/>
            </a:pPr>
            <a:r>
              <a:rPr lang="en-US" b="1">
                <a:solidFill>
                  <a:schemeClr val="tx1"/>
                </a:solidFill>
              </a:rPr>
              <a:t>  R.E - Christianity</a:t>
            </a:r>
          </a:p>
          <a:p>
            <a:pPr>
              <a:buFont typeface="Wingdings" pitchFamily="18" charset="2"/>
              <a:buChar char="v"/>
            </a:pPr>
            <a:r>
              <a:rPr lang="en-US" b="1">
                <a:solidFill>
                  <a:srgbClr val="FF0000"/>
                </a:solidFill>
              </a:rPr>
              <a:t>Considering life's 'Big Questions', such as 'Is there life after death?’.</a:t>
            </a:r>
          </a:p>
          <a:p>
            <a:pPr>
              <a:buFont typeface="Wingdings" pitchFamily="18" charset="2"/>
              <a:buChar char="v"/>
            </a:pPr>
            <a:r>
              <a:rPr lang="en-US" b="1">
                <a:solidFill>
                  <a:srgbClr val="FF0000"/>
                </a:solidFill>
              </a:rPr>
              <a:t>Connecting to Science, comparing the religious story of creation and the idea of the Big Bang. </a:t>
            </a:r>
          </a:p>
          <a:p>
            <a:pPr>
              <a:buFont typeface="Wingdings" pitchFamily="18" charset="2"/>
              <a:buChar char="v"/>
            </a:pPr>
            <a:r>
              <a:rPr lang="en-US" b="1">
                <a:solidFill>
                  <a:srgbClr val="FF0000"/>
                </a:solidFill>
              </a:rPr>
              <a:t>Maturely discussing philosophical questions such as the idea of free will and why there is suffering in the world. </a:t>
            </a:r>
          </a:p>
          <a:p>
            <a:pPr>
              <a:buFont typeface="Wingdings" pitchFamily="18" charset="2"/>
              <a:buChar char="v"/>
            </a:pPr>
            <a:endParaRPr lang="en-US" b="1">
              <a:solidFill>
                <a:srgbClr val="FF0000"/>
              </a:solidFill>
            </a:endParaRPr>
          </a:p>
          <a:p>
            <a:pPr marL="0" indent="0">
              <a:buNone/>
            </a:pPr>
            <a:endParaRPr lang="en-GB"/>
          </a:p>
        </p:txBody>
      </p:sp>
      <p:sp>
        <p:nvSpPr>
          <p:cNvPr id="4" name="Title 1">
            <a:extLst>
              <a:ext uri="{FF2B5EF4-FFF2-40B4-BE49-F238E27FC236}">
                <a16:creationId xmlns:a16="http://schemas.microsoft.com/office/drawing/2014/main" id="{3F0ED577-F1E7-904F-C8ED-CA085E83C7BE}"/>
              </a:ext>
            </a:extLst>
          </p:cNvPr>
          <p:cNvSpPr>
            <a:spLocks noGrp="1"/>
          </p:cNvSpPr>
          <p:nvPr>
            <p:ph type="title"/>
          </p:nvPr>
        </p:nvSpPr>
        <p:spPr>
          <a:xfrm>
            <a:off x="252666" y="-835988"/>
            <a:ext cx="2947987" cy="4600575"/>
          </a:xfrm>
        </p:spPr>
        <p:txBody>
          <a:bodyPr/>
          <a:lstStyle/>
          <a:p>
            <a:r>
              <a:rPr lang="en-GB" b="1"/>
              <a:t>Foundation Subjects</a:t>
            </a:r>
          </a:p>
        </p:txBody>
      </p:sp>
      <p:pic>
        <p:nvPicPr>
          <p:cNvPr id="5" name="Picture 2" descr="Foundation Subjects | The Cathedral Catholic Primary School">
            <a:extLst>
              <a:ext uri="{FF2B5EF4-FFF2-40B4-BE49-F238E27FC236}">
                <a16:creationId xmlns:a16="http://schemas.microsoft.com/office/drawing/2014/main" id="{68EB3C8E-20C5-EF76-7163-7565FFE38A2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23" y="4089869"/>
            <a:ext cx="3368674" cy="18948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32D6EB-5108-424B-DCDB-6F49A19423C7}"/>
              </a:ext>
            </a:extLst>
          </p:cNvPr>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2" descr="Final Letterhead 1">
            <a:extLst>
              <a:ext uri="{FF2B5EF4-FFF2-40B4-BE49-F238E27FC236}">
                <a16:creationId xmlns:a16="http://schemas.microsoft.com/office/drawing/2014/main" id="{44459C20-67E1-CD53-13C6-A112A790F2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2EB8A98-D497-D2E7-2BE0-B49F5CEE69DD}"/>
              </a:ext>
            </a:extLst>
          </p:cNvPr>
          <p:cNvPicPr>
            <a:picLocks noChangeAspect="1"/>
          </p:cNvPicPr>
          <p:nvPr/>
        </p:nvPicPr>
        <p:blipFill>
          <a:blip r:embed="rId5"/>
          <a:stretch>
            <a:fillRect/>
          </a:stretch>
        </p:blipFill>
        <p:spPr>
          <a:xfrm rot="21300260">
            <a:off x="4638" y="2091604"/>
            <a:ext cx="2003848" cy="2012473"/>
          </a:xfrm>
          <a:prstGeom prst="rect">
            <a:avLst/>
          </a:prstGeom>
        </p:spPr>
      </p:pic>
      <p:pic>
        <p:nvPicPr>
          <p:cNvPr id="1026" name="Picture 2" descr="Katsushika Hokusai: The Great Wave | Paper art, Asian ...">
            <a:extLst>
              <a:ext uri="{FF2B5EF4-FFF2-40B4-BE49-F238E27FC236}">
                <a16:creationId xmlns:a16="http://schemas.microsoft.com/office/drawing/2014/main" id="{F6FEE76F-7D2B-4EF3-89BA-6721DDA625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283" y="2932870"/>
            <a:ext cx="2083778" cy="19661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How To Draw Naruto Easy, Step by Step, Drawing Guide, by Dawn | Desenhos  para colorir naruto, Naruto e sasuke desenho, Naruto desenho">
            <a:extLst>
              <a:ext uri="{FF2B5EF4-FFF2-40B4-BE49-F238E27FC236}">
                <a16:creationId xmlns:a16="http://schemas.microsoft.com/office/drawing/2014/main" id="{829D459C-06D7-7191-E870-D1D8B42FF83E}"/>
              </a:ext>
            </a:extLst>
          </p:cNvPr>
          <p:cNvPicPr>
            <a:picLocks noChangeAspect="1"/>
          </p:cNvPicPr>
          <p:nvPr/>
        </p:nvPicPr>
        <p:blipFill rotWithShape="1">
          <a:blip r:embed="rId7"/>
          <a:srcRect b="5865"/>
          <a:stretch/>
        </p:blipFill>
        <p:spPr>
          <a:xfrm>
            <a:off x="114300" y="4041132"/>
            <a:ext cx="1343025" cy="1499625"/>
          </a:xfrm>
          <a:prstGeom prst="rect">
            <a:avLst/>
          </a:prstGeom>
        </p:spPr>
      </p:pic>
    </p:spTree>
    <p:extLst>
      <p:ext uri="{BB962C8B-B14F-4D97-AF65-F5344CB8AC3E}">
        <p14:creationId xmlns:p14="http://schemas.microsoft.com/office/powerpoint/2010/main" val="3798216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064" y="-905822"/>
            <a:ext cx="2947482" cy="4601183"/>
          </a:xfrm>
        </p:spPr>
        <p:txBody>
          <a:bodyPr/>
          <a:lstStyle/>
          <a:p>
            <a:r>
              <a:rPr lang="en-GB">
                <a:latin typeface="Calibri" panose="020F0502020204030204" pitchFamily="34" charset="0"/>
                <a:cs typeface="Calibri" panose="020F0502020204030204" pitchFamily="34" charset="0"/>
              </a:rPr>
              <a:t>RHE</a:t>
            </a:r>
          </a:p>
        </p:txBody>
      </p:sp>
      <p:pic>
        <p:nvPicPr>
          <p:cNvPr id="4" name="Picture 3"/>
          <p:cNvPicPr>
            <a:picLocks noChangeAspect="1"/>
          </p:cNvPicPr>
          <p:nvPr/>
        </p:nvPicPr>
        <p:blipFill>
          <a:blip r:embed="rId2"/>
          <a:stretch>
            <a:fillRect/>
          </a:stretch>
        </p:blipFill>
        <p:spPr>
          <a:xfrm>
            <a:off x="376856" y="4060723"/>
            <a:ext cx="2699607" cy="1664297"/>
          </a:xfrm>
          <a:prstGeom prst="rect">
            <a:avLst/>
          </a:prstGeom>
        </p:spPr>
      </p:pic>
      <p:sp>
        <p:nvSpPr>
          <p:cNvPr id="3" name="TextBox 2">
            <a:extLst>
              <a:ext uri="{FF2B5EF4-FFF2-40B4-BE49-F238E27FC236}">
                <a16:creationId xmlns:a16="http://schemas.microsoft.com/office/drawing/2014/main" id="{AFEBBB0D-9C36-5BAE-64E5-DF804D4B3C5F}"/>
              </a:ext>
            </a:extLst>
          </p:cNvPr>
          <p:cNvSpPr txBox="1"/>
          <p:nvPr/>
        </p:nvSpPr>
        <p:spPr>
          <a:xfrm>
            <a:off x="3864429" y="368556"/>
            <a:ext cx="7402285" cy="4524315"/>
          </a:xfrm>
          <a:prstGeom prst="rect">
            <a:avLst/>
          </a:prstGeom>
          <a:noFill/>
        </p:spPr>
        <p:txBody>
          <a:bodyPr wrap="square" rtlCol="0">
            <a:spAutoFit/>
          </a:bodyPr>
          <a:lstStyle/>
          <a:p>
            <a:pPr marL="285750" indent="-285750">
              <a:buFont typeface="Arial" panose="020B0604020202020204" pitchFamily="34" charset="0"/>
              <a:buChar char="•"/>
            </a:pPr>
            <a:r>
              <a:rPr lang="en-GB"/>
              <a:t>Many of the RHE topics will be taught through other curriculum areas as opposed to individual lessons. These are the main targets we will be exploring</a:t>
            </a:r>
          </a:p>
          <a:p>
            <a:r>
              <a:rPr lang="en-GB"/>
              <a:t>- positive relationships and understanding that relationships should offer children security as they grow up and develop. </a:t>
            </a:r>
          </a:p>
          <a:p>
            <a:r>
              <a:rPr lang="en-GB"/>
              <a:t>- understanding, and appreciating, that they will have lots of different types of relationships in their life. </a:t>
            </a:r>
          </a:p>
          <a:p>
            <a:r>
              <a:rPr lang="en-GB"/>
              <a:t>- what to expect from a friendship including that they must expect there will be positive and negative moments (this is important before they transition to year 7).</a:t>
            </a:r>
          </a:p>
          <a:p>
            <a:r>
              <a:rPr lang="en-GB"/>
              <a:t>- providing them with the skills and resilience to navigate friendships and understand how to manage both conflict and peer pressure. </a:t>
            </a:r>
          </a:p>
          <a:p>
            <a:r>
              <a:rPr lang="en-GB"/>
              <a:t>- building on work from the Autumn term, recognising who to trust and who not to trust. This includes online relationships. Children have admitted during the previous term about being on apps which are beyond their age rating so we will be completing lots of work on that. </a:t>
            </a:r>
          </a:p>
        </p:txBody>
      </p:sp>
      <p:pic>
        <p:nvPicPr>
          <p:cNvPr id="9218" name="Picture 2" descr="Good friends empower each other | Messiah University">
            <a:extLst>
              <a:ext uri="{FF2B5EF4-FFF2-40B4-BE49-F238E27FC236}">
                <a16:creationId xmlns:a16="http://schemas.microsoft.com/office/drawing/2014/main" id="{86BB879B-9134-3DF6-CA54-1AF7A5802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09" y="1990373"/>
            <a:ext cx="2893790" cy="143862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ensuke's Kingdom' Review: Michael Morpugo's Novel Becomes A Timeless  Castaway Fantasy – Deadline">
            <a:extLst>
              <a:ext uri="{FF2B5EF4-FFF2-40B4-BE49-F238E27FC236}">
                <a16:creationId xmlns:a16="http://schemas.microsoft.com/office/drawing/2014/main" id="{4EE4CF24-533B-D965-E1A5-FD2B96246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143" y="5011368"/>
            <a:ext cx="2993571" cy="147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27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a:bodyPr>
          <a:lstStyle/>
          <a:p>
            <a:r>
              <a:rPr lang="en-GB"/>
              <a:t>Mock SATs Week</a:t>
            </a:r>
            <a:br>
              <a:rPr lang="en-GB"/>
            </a:br>
            <a:br>
              <a:rPr lang="en-GB"/>
            </a:br>
            <a:r>
              <a:rPr lang="en-GB"/>
              <a:t>Week beginning:12</a:t>
            </a:r>
            <a:r>
              <a:rPr lang="en-GB" baseline="30000"/>
              <a:t>th</a:t>
            </a:r>
            <a:r>
              <a:rPr lang="en-GB"/>
              <a:t> February</a:t>
            </a:r>
          </a:p>
        </p:txBody>
      </p:sp>
      <p:sp>
        <p:nvSpPr>
          <p:cNvPr id="3" name="Content Placeholder 2"/>
          <p:cNvSpPr>
            <a:spLocks noGrp="1"/>
          </p:cNvSpPr>
          <p:nvPr>
            <p:ph idx="1"/>
          </p:nvPr>
        </p:nvSpPr>
        <p:spPr>
          <a:xfrm>
            <a:off x="3477382" y="604379"/>
            <a:ext cx="4175275" cy="5676677"/>
          </a:xfrm>
        </p:spPr>
        <p:txBody>
          <a:bodyPr>
            <a:noAutofit/>
          </a:bodyPr>
          <a:lstStyle/>
          <a:p>
            <a:r>
              <a:rPr lang="en-GB" sz="1600"/>
              <a:t>The purpose of mock SATs week is to give the children a taste of sitting assessment tests on consecutive days under the same time constraints as the SATs they will sit in May.</a:t>
            </a:r>
          </a:p>
          <a:p>
            <a:r>
              <a:rPr lang="en-GB" sz="1600"/>
              <a:t>Classrooms will be set up as they will find them in May with the chairs separated out. </a:t>
            </a:r>
          </a:p>
          <a:p>
            <a:r>
              <a:rPr lang="en-GB" sz="1600"/>
              <a:t>The tests will help the children  to see themselves which areas they most need to work on. It will also help you to see what areas are most important to revise at home. </a:t>
            </a:r>
          </a:p>
          <a:p>
            <a:r>
              <a:rPr lang="en-GB" sz="1600"/>
              <a:t>The results  will assist teachers with consolidating their assessments and honing planning and teaching to revise misconceptions and address gaps in knowledge. </a:t>
            </a:r>
          </a:p>
          <a:p>
            <a:r>
              <a:rPr lang="en-GB" sz="1600"/>
              <a:t>The children will take tests in grammar, spelling and punctuation ; reading ; arithmetic and problem solving and reasoning.</a:t>
            </a:r>
          </a:p>
          <a:p>
            <a:r>
              <a:rPr lang="en-GB" sz="1600"/>
              <a:t>A timetable for the week will be sent out nearer the time, with recommendations for how best to support your children. </a:t>
            </a:r>
          </a:p>
        </p:txBody>
      </p:sp>
      <p:pic>
        <p:nvPicPr>
          <p:cNvPr id="10242" name="Picture 2" descr="Mock SAT's Week">
            <a:extLst>
              <a:ext uri="{FF2B5EF4-FFF2-40B4-BE49-F238E27FC236}">
                <a16:creationId xmlns:a16="http://schemas.microsoft.com/office/drawing/2014/main" id="{C221F7F3-4617-3C17-2554-F6FFD741EF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46720" y="1399296"/>
            <a:ext cx="3474720" cy="405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7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a:t>Communication with Parents</a:t>
            </a:r>
          </a:p>
        </p:txBody>
      </p:sp>
      <p:sp>
        <p:nvSpPr>
          <p:cNvPr id="3" name="Content Placeholder 2"/>
          <p:cNvSpPr>
            <a:spLocks noGrp="1"/>
          </p:cNvSpPr>
          <p:nvPr>
            <p:ph idx="1"/>
          </p:nvPr>
        </p:nvSpPr>
        <p:spPr/>
        <p:txBody>
          <a:bodyPr vert="horz" lIns="91440" tIns="45720" rIns="91440" bIns="45720" rtlCol="0" anchor="t">
            <a:noAutofit/>
          </a:bodyPr>
          <a:lstStyle/>
          <a:p>
            <a:pPr>
              <a:buFont typeface="Wingdings" pitchFamily="18" charset="2"/>
              <a:buChar char="v"/>
            </a:pPr>
            <a:r>
              <a:rPr lang="en-GB" sz="2800" b="1">
                <a:solidFill>
                  <a:srgbClr val="FF0000"/>
                </a:solidFill>
              </a:rPr>
              <a:t>Hopefully, this curriculum talk has given you an insight into key aspects of your children's learning this term.</a:t>
            </a:r>
          </a:p>
          <a:p>
            <a:pPr>
              <a:buFont typeface="Wingdings" pitchFamily="18" charset="2"/>
              <a:buChar char="v"/>
            </a:pPr>
            <a:r>
              <a:rPr lang="en-GB" sz="2800" b="1">
                <a:solidFill>
                  <a:srgbClr val="FF0000"/>
                </a:solidFill>
              </a:rPr>
              <a:t>Our Year 6 topic web is on the school website as a reminder of the key subject topics. </a:t>
            </a:r>
          </a:p>
          <a:p>
            <a:pPr>
              <a:buFont typeface="Wingdings" pitchFamily="18" charset="2"/>
              <a:buChar char="v"/>
            </a:pPr>
            <a:r>
              <a:rPr lang="en-GB" sz="2800" b="1">
                <a:solidFill>
                  <a:srgbClr val="FF0000"/>
                </a:solidFill>
              </a:rPr>
              <a:t>There will be a  parents' evening later in the term to discuss your child’s progress. As your child has been taught in attainment groups you will have the opportunity to talk to your child’s English and maths teacher.</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981438"/>
          </a:xfrm>
        </p:spPr>
        <p:txBody>
          <a:bodyPr>
            <a:normAutofit/>
          </a:bodyPr>
          <a:lstStyle/>
          <a:p>
            <a:r>
              <a:rPr lang="en-GB" sz="3200" b="1"/>
              <a:t>Any questions?</a:t>
            </a:r>
          </a:p>
        </p:txBody>
      </p:sp>
      <p:pic>
        <p:nvPicPr>
          <p:cNvPr id="7" name="Content Placeholder 6"/>
          <p:cNvPicPr>
            <a:picLocks noGrp="1" noChangeAspect="1"/>
          </p:cNvPicPr>
          <p:nvPr>
            <p:ph idx="1"/>
          </p:nvPr>
        </p:nvPicPr>
        <p:blipFill>
          <a:blip r:embed="rId3"/>
          <a:stretch>
            <a:fillRect/>
          </a:stretch>
        </p:blipFill>
        <p:spPr>
          <a:xfrm>
            <a:off x="3868737" y="739433"/>
            <a:ext cx="8036615" cy="5327069"/>
          </a:xfrm>
          <a:prstGeom prst="rect">
            <a:avLst/>
          </a:prstGeom>
        </p:spPr>
      </p:pic>
      <p:pic>
        <p:nvPicPr>
          <p:cNvPr id="4" name="Picture 2" descr="Final Letterhead 1"/>
          <p:cNvPicPr>
            <a:picLocks noChangeAspect="1" noChangeArrowheads="1"/>
          </p:cNvPicPr>
          <p:nvPr/>
        </p:nvPicPr>
        <p:blipFill rotWithShape="1">
          <a:blip r:embed="rId4">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rotWithShape="1">
          <a:blip r:embed="rId6"/>
          <a:srcRect r="20143" b="13486"/>
          <a:stretch/>
        </p:blipFill>
        <p:spPr>
          <a:xfrm>
            <a:off x="180976" y="4019550"/>
            <a:ext cx="3143249" cy="1915460"/>
          </a:xfrm>
          <a:prstGeom prst="rect">
            <a:avLst/>
          </a:prstGeom>
          <a:noFill/>
          <a:ln>
            <a:solidFill>
              <a:schemeClr val="tx1"/>
            </a:solidFill>
          </a:ln>
        </p:spPr>
      </p:pic>
    </p:spTree>
    <p:extLst>
      <p:ext uri="{BB962C8B-B14F-4D97-AF65-F5344CB8AC3E}">
        <p14:creationId xmlns:p14="http://schemas.microsoft.com/office/powerpoint/2010/main" val="347237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812666"/>
          </a:xfrm>
        </p:spPr>
        <p:txBody>
          <a:bodyPr/>
          <a:lstStyle/>
          <a:p>
            <a:r>
              <a:rPr lang="en-GB" b="1"/>
              <a:t>School Vision and Motto</a:t>
            </a:r>
          </a:p>
        </p:txBody>
      </p:sp>
      <p:sp>
        <p:nvSpPr>
          <p:cNvPr id="3" name="Content Placeholder 2"/>
          <p:cNvSpPr>
            <a:spLocks noGrp="1"/>
          </p:cNvSpPr>
          <p:nvPr>
            <p:ph idx="1"/>
          </p:nvPr>
        </p:nvSpPr>
        <p:spPr/>
        <p:txBody>
          <a:bodyPr anchor="t"/>
          <a:lstStyle/>
          <a:p>
            <a:pPr marL="0" indent="0" algn="ctr">
              <a:buNone/>
            </a:pPr>
            <a:r>
              <a:rPr lang="en-US"/>
              <a:t>At Barley Lane Primary School it is important that we all work together to ensure that everyone feels happy, safe and ready to learn. </a:t>
            </a:r>
          </a:p>
          <a:p>
            <a:pPr marL="0" indent="0" algn="ctr">
              <a:buNone/>
            </a:pPr>
            <a:endParaRPr lang="en-US" b="1" u="sng"/>
          </a:p>
          <a:p>
            <a:pPr marL="0" indent="0" algn="ctr">
              <a:buNone/>
            </a:pPr>
            <a:r>
              <a:rPr lang="en-US" b="1" u="sng"/>
              <a:t>Our School Motto</a:t>
            </a:r>
            <a:endParaRPr lang="en-GB"/>
          </a:p>
          <a:p>
            <a:pPr marL="0" indent="0" algn="ctr">
              <a:buNone/>
            </a:pPr>
            <a:r>
              <a:rPr lang="en-US" sz="4000"/>
              <a:t>B</a:t>
            </a:r>
            <a:r>
              <a:rPr lang="en-US"/>
              <a:t>elieve in yourself, </a:t>
            </a:r>
            <a:r>
              <a:rPr lang="en-US" sz="4000"/>
              <a:t>L</a:t>
            </a:r>
            <a:r>
              <a:rPr lang="en-US"/>
              <a:t>earn together,</a:t>
            </a:r>
            <a:r>
              <a:rPr lang="en-US" sz="4000"/>
              <a:t> P</a:t>
            </a:r>
            <a:r>
              <a:rPr lang="en-US"/>
              <a:t>ersevere</a:t>
            </a:r>
            <a:r>
              <a:rPr lang="en-US" sz="4000"/>
              <a:t> </a:t>
            </a:r>
            <a:r>
              <a:rPr lang="en-US"/>
              <a:t>and </a:t>
            </a:r>
            <a:r>
              <a:rPr lang="en-US" sz="4000"/>
              <a:t>S</a:t>
            </a:r>
            <a:r>
              <a:rPr lang="en-US"/>
              <a:t>ucceed</a:t>
            </a:r>
            <a:endParaRPr lang="en-GB"/>
          </a:p>
          <a:p>
            <a:pPr algn="ctr"/>
            <a:endParaRPr lang="en-US"/>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3074" name="Picture 2" descr="long board 1000x8800mm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469" y="4737100"/>
            <a:ext cx="7283824" cy="825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8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008430"/>
          </a:xfrm>
        </p:spPr>
        <p:txBody>
          <a:bodyPr/>
          <a:lstStyle/>
          <a:p>
            <a:r>
              <a:rPr lang="en-GB" b="1"/>
              <a:t>Meeting </a:t>
            </a:r>
            <a:br>
              <a:rPr lang="en-GB" b="1"/>
            </a:br>
            <a:r>
              <a:rPr lang="en-GB" b="1"/>
              <a:t>Outline</a:t>
            </a:r>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0772775" y="246151"/>
            <a:ext cx="848951" cy="931488"/>
          </a:xfrm>
          <a:prstGeom prst="rect">
            <a:avLst/>
          </a:prstGeom>
        </p:spPr>
      </p:pic>
      <p:sp>
        <p:nvSpPr>
          <p:cNvPr id="5" name="Content Placeholder 4"/>
          <p:cNvSpPr>
            <a:spLocks noGrp="1"/>
          </p:cNvSpPr>
          <p:nvPr>
            <p:ph idx="1"/>
          </p:nvPr>
        </p:nvSpPr>
        <p:spPr/>
        <p:txBody>
          <a:bodyPr/>
          <a:lstStyle/>
          <a:p>
            <a:r>
              <a:rPr lang="en-GB"/>
              <a:t>1. Welcome</a:t>
            </a:r>
          </a:p>
          <a:p>
            <a:r>
              <a:rPr lang="en-GB"/>
              <a:t>2. Spring Curriculum Topics and Big Question</a:t>
            </a:r>
          </a:p>
          <a:p>
            <a:r>
              <a:rPr lang="en-GB"/>
              <a:t>3. English </a:t>
            </a:r>
          </a:p>
          <a:p>
            <a:r>
              <a:rPr lang="en-GB"/>
              <a:t>4. Maths</a:t>
            </a:r>
          </a:p>
          <a:p>
            <a:r>
              <a:rPr lang="en-GB"/>
              <a:t>5. Science</a:t>
            </a:r>
          </a:p>
          <a:p>
            <a:r>
              <a:rPr lang="en-GB"/>
              <a:t>6. Foundation Subjects</a:t>
            </a:r>
          </a:p>
          <a:p>
            <a:r>
              <a:rPr lang="en-GB"/>
              <a:t>7. RHE</a:t>
            </a:r>
          </a:p>
          <a:p>
            <a:r>
              <a:rPr lang="en-GB"/>
              <a:t>8. Mock SATs week</a:t>
            </a:r>
          </a:p>
          <a:p>
            <a:r>
              <a:rPr lang="en-GB"/>
              <a:t>9. Communication</a:t>
            </a:r>
          </a:p>
          <a:p>
            <a:r>
              <a:rPr lang="en-GB"/>
              <a:t>10. Questions</a:t>
            </a:r>
          </a:p>
          <a:p>
            <a:pPr algn="ctr"/>
            <a:endParaRPr lang="en-GB"/>
          </a:p>
        </p:txBody>
      </p:sp>
      <p:pic>
        <p:nvPicPr>
          <p:cNvPr id="9" name="Picture 2" descr="Poets board 765x1200mm cop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919" y="4051160"/>
            <a:ext cx="2880806" cy="183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32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482534"/>
          </a:xfrm>
        </p:spPr>
        <p:txBody>
          <a:bodyPr/>
          <a:lstStyle/>
          <a:p>
            <a:r>
              <a:rPr lang="en-GB" b="1"/>
              <a:t>Spring Curriculum Topics</a:t>
            </a:r>
          </a:p>
        </p:txBody>
      </p:sp>
      <p:sp>
        <p:nvSpPr>
          <p:cNvPr id="3" name="Content Placeholder 2"/>
          <p:cNvSpPr>
            <a:spLocks noGrp="1"/>
          </p:cNvSpPr>
          <p:nvPr>
            <p:ph idx="1"/>
          </p:nvPr>
        </p:nvSpPr>
        <p:spPr>
          <a:xfrm>
            <a:off x="3761015" y="771295"/>
            <a:ext cx="7412568" cy="5405567"/>
          </a:xfrm>
          <a:ln>
            <a:noFill/>
          </a:ln>
        </p:spPr>
        <p:txBody>
          <a:bodyPr anchor="t" anchorCtr="0">
            <a:normAutofit/>
          </a:bodyPr>
          <a:lstStyle/>
          <a:p>
            <a:pPr marL="0" indent="0">
              <a:buNone/>
            </a:pPr>
            <a:r>
              <a:rPr lang="en-GB" sz="4400" b="1">
                <a:solidFill>
                  <a:srgbClr val="00B050"/>
                </a:solidFill>
              </a:rPr>
              <a:t>Spring Topic:</a:t>
            </a:r>
            <a:r>
              <a:rPr lang="en-GB" sz="4400" b="1"/>
              <a:t> </a:t>
            </a:r>
            <a:r>
              <a:rPr lang="en-GB" sz="4400" b="1">
                <a:solidFill>
                  <a:srgbClr val="00B050"/>
                </a:solidFill>
              </a:rPr>
              <a:t>Islands</a:t>
            </a:r>
          </a:p>
          <a:p>
            <a:pPr marL="0" indent="0">
              <a:buNone/>
            </a:pPr>
            <a:r>
              <a:rPr lang="en-GB" sz="4400" b="1">
                <a:solidFill>
                  <a:srgbClr val="00B050"/>
                </a:solidFill>
              </a:rPr>
              <a:t>                   </a:t>
            </a:r>
          </a:p>
          <a:p>
            <a:pPr marL="0" indent="0">
              <a:buNone/>
            </a:pPr>
            <a:endParaRPr lang="en-GB" sz="4400" b="1">
              <a:solidFill>
                <a:srgbClr val="595959"/>
              </a:solidFill>
            </a:endParaRPr>
          </a:p>
          <a:p>
            <a:pPr marL="0" indent="0">
              <a:buNone/>
            </a:pPr>
            <a:endParaRPr lang="en-GB" sz="2800" b="1">
              <a:solidFill>
                <a:srgbClr val="7030A0"/>
              </a:solidFill>
            </a:endParaRPr>
          </a:p>
          <a:p>
            <a:pPr marL="0" indent="0">
              <a:buNone/>
            </a:pPr>
            <a:endParaRPr lang="en-GB" sz="2800" b="1">
              <a:solidFill>
                <a:srgbClr val="7030A0"/>
              </a:solidFill>
            </a:endParaRPr>
          </a:p>
          <a:p>
            <a:pPr marL="0" indent="0">
              <a:buNone/>
            </a:pPr>
            <a:r>
              <a:rPr lang="en-GB" sz="4000" b="1">
                <a:solidFill>
                  <a:srgbClr val="7030A0"/>
                </a:solidFill>
              </a:rPr>
              <a:t>Big Question</a:t>
            </a:r>
            <a:r>
              <a:rPr lang="en-GB" sz="4000" b="1"/>
              <a:t>:  </a:t>
            </a:r>
            <a:r>
              <a:rPr lang="en-GB" sz="4000" b="1">
                <a:solidFill>
                  <a:srgbClr val="7030A0"/>
                </a:solidFill>
              </a:rPr>
              <a:t>‘Should it always</a:t>
            </a:r>
          </a:p>
          <a:p>
            <a:pPr marL="0" indent="0">
              <a:buNone/>
            </a:pPr>
            <a:r>
              <a:rPr lang="en-GB" sz="4000" b="1">
                <a:solidFill>
                  <a:srgbClr val="7030A0"/>
                </a:solidFill>
              </a:rPr>
              <a:t>Be survival of the fittest? '</a:t>
            </a:r>
            <a:endParaRPr lang="en-GB" sz="4000"/>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8" name="Picture 2" descr="Social distancing means standing 6 feet apart. Here's what that actually  looks l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899" y="4606371"/>
            <a:ext cx="2280625" cy="12806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6 of Zanzibar's best islands | CNN">
            <a:extLst>
              <a:ext uri="{FF2B5EF4-FFF2-40B4-BE49-F238E27FC236}">
                <a16:creationId xmlns:a16="http://schemas.microsoft.com/office/drawing/2014/main" id="{DAA83817-D196-E411-FDC8-562D95ED63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8371" y="1684817"/>
            <a:ext cx="3810687" cy="214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1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09" y="0"/>
            <a:ext cx="2947482" cy="3067163"/>
          </a:xfrm>
        </p:spPr>
        <p:txBody>
          <a:bodyPr/>
          <a:lstStyle/>
          <a:p>
            <a:r>
              <a:rPr lang="en-GB" b="1"/>
              <a:t>English</a:t>
            </a:r>
            <a:br>
              <a:rPr lang="en-GB" b="1"/>
            </a:br>
            <a:r>
              <a:rPr lang="en-GB" b="1"/>
              <a:t>(Key Learning)</a:t>
            </a:r>
          </a:p>
        </p:txBody>
      </p:sp>
      <p:sp>
        <p:nvSpPr>
          <p:cNvPr id="3" name="Content Placeholder 2"/>
          <p:cNvSpPr>
            <a:spLocks noGrp="1"/>
          </p:cNvSpPr>
          <p:nvPr>
            <p:ph idx="1"/>
          </p:nvPr>
        </p:nvSpPr>
        <p:spPr>
          <a:xfrm>
            <a:off x="3624983" y="750574"/>
            <a:ext cx="7315200" cy="4633177"/>
          </a:xfrm>
        </p:spPr>
        <p:txBody>
          <a:bodyPr vert="horz" lIns="91440" tIns="45720" rIns="91440" bIns="45720" rtlCol="0" anchor="t">
            <a:noAutofit/>
          </a:bodyPr>
          <a:lstStyle/>
          <a:p>
            <a:pPr>
              <a:buFont typeface="Wingdings" pitchFamily="18" charset="2"/>
              <a:buChar char="v"/>
            </a:pPr>
            <a:r>
              <a:rPr lang="en-GB" sz="1800" b="1">
                <a:solidFill>
                  <a:srgbClr val="FF0000"/>
                </a:solidFill>
              </a:rPr>
              <a:t>Our key teaching text throughout the Spring Term is the brilliant ‘Kensuke’s Kingdom’ by renowned author Michael Morpurgo. It tells the story of a young boy who is castaway on an island where he discovers many secrets and mysteries….</a:t>
            </a:r>
          </a:p>
          <a:p>
            <a:pPr>
              <a:buFont typeface="Wingdings" pitchFamily="18" charset="2"/>
              <a:buChar char="v"/>
            </a:pPr>
            <a:r>
              <a:rPr lang="en-GB" sz="1800" b="1">
                <a:solidFill>
                  <a:srgbClr val="FF0000"/>
                </a:solidFill>
              </a:rPr>
              <a:t>As you can tell, it fits with the main topic of islands. The main character embarks on a voyage around the world with his parents. </a:t>
            </a:r>
          </a:p>
          <a:p>
            <a:pPr>
              <a:buFont typeface="Wingdings" pitchFamily="18" charset="2"/>
              <a:buChar char="v"/>
            </a:pPr>
            <a:r>
              <a:rPr lang="en-GB" sz="1800" b="1">
                <a:solidFill>
                  <a:srgbClr val="FF0000"/>
                </a:solidFill>
              </a:rPr>
              <a:t>Continuing with our strong pieces from the Autumn Term, this text leads to valuable extended writing tasks. This include formal letter writing (a redundancy letter); persuasive writing (a speech); factual writing (a scientific report); narrative writing (a story about being overboard) and later in term writing in multiple different voices. </a:t>
            </a:r>
          </a:p>
          <a:p>
            <a:pPr>
              <a:buFont typeface="Wingdings" pitchFamily="18" charset="2"/>
              <a:buChar char="v"/>
            </a:pPr>
            <a:r>
              <a:rPr lang="en-GB" sz="1800" b="1">
                <a:solidFill>
                  <a:srgbClr val="FF0000"/>
                </a:solidFill>
              </a:rPr>
              <a:t>Reading skills can also be improved through exploring this text. We will be looking at themes and making comparisons to other similar texts. Furthermore, we will be using inference and deduction to really delve into the character’s psyche and motivation. In additional, we will explore literary techniques such as foreshadowing. </a:t>
            </a:r>
          </a:p>
          <a:p>
            <a:pPr>
              <a:buFont typeface="Wingdings" pitchFamily="18" charset="2"/>
              <a:buChar char="v"/>
            </a:pPr>
            <a:r>
              <a:rPr lang="en-GB" sz="1800" b="1">
                <a:solidFill>
                  <a:srgbClr val="FF0000"/>
                </a:solidFill>
              </a:rPr>
              <a:t>Of course, whilst looking at ‘Kensuke’s Kingdom’ we will be looking at many other texts such as Japanese folktales, diverse poetry, stories such as ‘pig heart boy’ and lots more. </a:t>
            </a:r>
          </a:p>
          <a:p>
            <a:pPr>
              <a:buFont typeface="Wingdings" pitchFamily="18" charset="2"/>
              <a:buChar char="v"/>
            </a:pPr>
            <a:endParaRPr lang="en-GB" sz="1800" b="1">
              <a:solidFill>
                <a:srgbClr val="FF0000"/>
              </a:solidFill>
            </a:endParaRPr>
          </a:p>
          <a:p>
            <a:pPr>
              <a:buFont typeface="Wingdings" pitchFamily="18" charset="2"/>
              <a:buChar char="v"/>
            </a:pPr>
            <a:endParaRPr lang="en-GB" sz="1800" b="1">
              <a:solidFill>
                <a:srgbClr val="FF0000"/>
              </a:solidFill>
            </a:endParaRPr>
          </a:p>
          <a:p>
            <a:pPr>
              <a:buFont typeface="Wingdings" pitchFamily="18" charset="2"/>
              <a:buChar char="v"/>
            </a:pPr>
            <a:endParaRPr lang="en-GB" sz="1800" b="1">
              <a:solidFill>
                <a:srgbClr val="FF0000"/>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a:blip r:embed="rId5"/>
          <a:stretch>
            <a:fillRect/>
          </a:stretch>
        </p:blipFill>
        <p:spPr>
          <a:xfrm>
            <a:off x="114300" y="4013200"/>
            <a:ext cx="3153301" cy="1971548"/>
          </a:xfrm>
          <a:prstGeom prst="rect">
            <a:avLst/>
          </a:prstGeom>
          <a:noFill/>
          <a:ln>
            <a:solidFill>
              <a:schemeClr val="tx1"/>
            </a:solidFill>
          </a:ln>
        </p:spPr>
      </p:pic>
      <p:pic>
        <p:nvPicPr>
          <p:cNvPr id="8" name="Picture 7" descr="A picture containing phone&#10;&#10;Description automatically generated">
            <a:extLst>
              <a:ext uri="{FF2B5EF4-FFF2-40B4-BE49-F238E27FC236}">
                <a16:creationId xmlns:a16="http://schemas.microsoft.com/office/drawing/2014/main" id="{9F9676BA-3781-4593-44F6-74334E4738D0}"/>
              </a:ext>
            </a:extLst>
          </p:cNvPr>
          <p:cNvPicPr>
            <a:picLocks noChangeAspect="1"/>
          </p:cNvPicPr>
          <p:nvPr/>
        </p:nvPicPr>
        <p:blipFill>
          <a:blip r:embed="rId6"/>
          <a:stretch>
            <a:fillRect/>
          </a:stretch>
        </p:blipFill>
        <p:spPr>
          <a:xfrm rot="20890021">
            <a:off x="879027" y="2271875"/>
            <a:ext cx="1334975" cy="2103874"/>
          </a:xfrm>
          <a:prstGeom prst="rect">
            <a:avLst/>
          </a:prstGeom>
        </p:spPr>
      </p:pic>
      <p:pic>
        <p:nvPicPr>
          <p:cNvPr id="2050" name="Picture 2" descr="Kensuke's Kingdom by Michael Morpurgo and Michael Foreman | tygertale |  Michael morpurgo, Kensukes kingdom, Kingdom">
            <a:extLst>
              <a:ext uri="{FF2B5EF4-FFF2-40B4-BE49-F238E27FC236}">
                <a16:creationId xmlns:a16="http://schemas.microsoft.com/office/drawing/2014/main" id="{1D3B9EF7-427B-F361-5E15-0C5A0F808F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2968" y="1557834"/>
            <a:ext cx="1315014" cy="187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87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153C5-9D01-120C-30E2-EEA6F5273EBF}"/>
              </a:ext>
            </a:extLst>
          </p:cNvPr>
          <p:cNvSpPr>
            <a:spLocks noGrp="1"/>
          </p:cNvSpPr>
          <p:nvPr>
            <p:ph type="title"/>
          </p:nvPr>
        </p:nvSpPr>
        <p:spPr/>
        <p:txBody>
          <a:bodyPr/>
          <a:lstStyle/>
          <a:p>
            <a:r>
              <a:rPr lang="en-GB"/>
              <a:t>English </a:t>
            </a:r>
            <a:br>
              <a:rPr lang="en-GB"/>
            </a:br>
            <a:r>
              <a:rPr lang="en-GB"/>
              <a:t>(Key advice)</a:t>
            </a:r>
            <a:br>
              <a:rPr lang="en-GB"/>
            </a:br>
            <a:br>
              <a:rPr lang="en-GB"/>
            </a:br>
            <a:endParaRPr lang="en-GB"/>
          </a:p>
        </p:txBody>
      </p:sp>
      <p:pic>
        <p:nvPicPr>
          <p:cNvPr id="4" name="Picture 3">
            <a:extLst>
              <a:ext uri="{FF2B5EF4-FFF2-40B4-BE49-F238E27FC236}">
                <a16:creationId xmlns:a16="http://schemas.microsoft.com/office/drawing/2014/main" id="{B0698B93-5E1F-005D-9699-764CAFAA9547}"/>
              </a:ext>
            </a:extLst>
          </p:cNvPr>
          <p:cNvPicPr>
            <a:picLocks noChangeAspect="1"/>
          </p:cNvPicPr>
          <p:nvPr/>
        </p:nvPicPr>
        <p:blipFill>
          <a:blip r:embed="rId2"/>
          <a:stretch>
            <a:fillRect/>
          </a:stretch>
        </p:blipFill>
        <p:spPr>
          <a:xfrm>
            <a:off x="114300" y="4013200"/>
            <a:ext cx="3153301" cy="1971548"/>
          </a:xfrm>
          <a:prstGeom prst="rect">
            <a:avLst/>
          </a:prstGeom>
          <a:noFill/>
          <a:ln>
            <a:solidFill>
              <a:schemeClr val="tx1"/>
            </a:solidFill>
          </a:ln>
        </p:spPr>
      </p:pic>
      <p:pic>
        <p:nvPicPr>
          <p:cNvPr id="5" name="Picture 4">
            <a:extLst>
              <a:ext uri="{FF2B5EF4-FFF2-40B4-BE49-F238E27FC236}">
                <a16:creationId xmlns:a16="http://schemas.microsoft.com/office/drawing/2014/main" id="{C2EF919D-5017-5CDB-14F7-8D55878836EF}"/>
              </a:ext>
            </a:extLst>
          </p:cNvPr>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sp>
        <p:nvSpPr>
          <p:cNvPr id="6" name="Content Placeholder 2">
            <a:extLst>
              <a:ext uri="{FF2B5EF4-FFF2-40B4-BE49-F238E27FC236}">
                <a16:creationId xmlns:a16="http://schemas.microsoft.com/office/drawing/2014/main" id="{7AA13981-3D45-8BA9-339B-318A5288137D}"/>
              </a:ext>
            </a:extLst>
          </p:cNvPr>
          <p:cNvSpPr>
            <a:spLocks noGrp="1"/>
          </p:cNvSpPr>
          <p:nvPr>
            <p:ph idx="1"/>
          </p:nvPr>
        </p:nvSpPr>
        <p:spPr>
          <a:xfrm>
            <a:off x="3494355" y="880947"/>
            <a:ext cx="7315200" cy="4633177"/>
          </a:xfrm>
        </p:spPr>
        <p:txBody>
          <a:bodyPr vert="horz" lIns="91440" tIns="45720" rIns="91440" bIns="45720" rtlCol="0" anchor="t">
            <a:noAutofit/>
          </a:bodyPr>
          <a:lstStyle/>
          <a:p>
            <a:pPr>
              <a:buFont typeface="Wingdings" pitchFamily="18" charset="2"/>
              <a:buChar char="v"/>
            </a:pPr>
            <a:r>
              <a:rPr lang="en-GB" sz="1800" b="1">
                <a:solidFill>
                  <a:srgbClr val="FF0000"/>
                </a:solidFill>
              </a:rPr>
              <a:t>Handwriting is a key aspect of the writing assessment framework; we practice regularly in school, but it is vital they practice as much as possible. </a:t>
            </a:r>
          </a:p>
          <a:p>
            <a:pPr>
              <a:buFont typeface="Wingdings" pitchFamily="18" charset="2"/>
              <a:buChar char="v"/>
            </a:pPr>
            <a:r>
              <a:rPr lang="en-GB" sz="1800" b="1">
                <a:solidFill>
                  <a:srgbClr val="FF0000"/>
                </a:solidFill>
              </a:rPr>
              <a:t>Reading regularly is vital to improving reading and writing. We have many books to choose from at school and it is important they read at home. </a:t>
            </a:r>
          </a:p>
          <a:p>
            <a:pPr>
              <a:buFont typeface="Wingdings" pitchFamily="18" charset="2"/>
              <a:buChar char="v"/>
            </a:pPr>
            <a:r>
              <a:rPr lang="en-GB" sz="1800" b="1">
                <a:solidFill>
                  <a:srgbClr val="FF0000"/>
                </a:solidFill>
              </a:rPr>
              <a:t>We will be completing grammar and reading tests throughout the term. As mentioned in the SATs talk at the beginning of the year, please refrain from practicing old SATs papers at home as it prevents us getting a true reflection. </a:t>
            </a:r>
          </a:p>
          <a:p>
            <a:pPr>
              <a:buFont typeface="Wingdings" pitchFamily="18" charset="2"/>
              <a:buChar char="v"/>
            </a:pPr>
            <a:r>
              <a:rPr lang="en-GB" sz="1800" b="1">
                <a:solidFill>
                  <a:srgbClr val="FF0000"/>
                </a:solidFill>
              </a:rPr>
              <a:t>Spelling is an area the cohort need to improve in. It is important that children revise spelling rules as opposed to individual spellings. </a:t>
            </a:r>
          </a:p>
          <a:p>
            <a:pPr>
              <a:buFont typeface="Wingdings" pitchFamily="18" charset="2"/>
              <a:buChar char="v"/>
            </a:pPr>
            <a:r>
              <a:rPr lang="en-GB" sz="1800" b="1">
                <a:solidFill>
                  <a:srgbClr val="FF0000"/>
                </a:solidFill>
              </a:rPr>
              <a:t>This term, we will continue with group teaching though there will be an additional group led by Mrs. Chishty so that more children can receive personalised help. </a:t>
            </a:r>
          </a:p>
          <a:p>
            <a:pPr>
              <a:buFont typeface="Wingdings" pitchFamily="18" charset="2"/>
              <a:buChar char="v"/>
            </a:pPr>
            <a:r>
              <a:rPr lang="en-GB" sz="1800" b="1">
                <a:solidFill>
                  <a:srgbClr val="FF0000"/>
                </a:solidFill>
              </a:rPr>
              <a:t>Lexia will continue before school for selected children. If your child receives a letter inviting them, please try to send them in. </a:t>
            </a:r>
          </a:p>
          <a:p>
            <a:pPr marL="0" indent="0">
              <a:buNone/>
            </a:pPr>
            <a:endParaRPr lang="en-GB" sz="1800" b="1">
              <a:solidFill>
                <a:srgbClr val="FF0000"/>
              </a:solidFill>
            </a:endParaRPr>
          </a:p>
          <a:p>
            <a:pPr>
              <a:buFont typeface="Wingdings" pitchFamily="18" charset="2"/>
              <a:buChar char="v"/>
            </a:pPr>
            <a:endParaRPr lang="en-GB" sz="1800" b="1">
              <a:solidFill>
                <a:srgbClr val="FF0000"/>
              </a:solidFill>
            </a:endParaRPr>
          </a:p>
          <a:p>
            <a:pPr>
              <a:buFont typeface="Wingdings" pitchFamily="18" charset="2"/>
              <a:buChar char="v"/>
            </a:pPr>
            <a:endParaRPr lang="en-GB" sz="1800" b="1">
              <a:solidFill>
                <a:srgbClr val="FF0000"/>
              </a:solidFill>
            </a:endParaRPr>
          </a:p>
        </p:txBody>
      </p:sp>
      <p:pic>
        <p:nvPicPr>
          <p:cNvPr id="3074" name="Picture 2" descr="KS2 English: Grammar, Punctuation and Spelling Study Book - Ages 7-11 | CGP  Books">
            <a:extLst>
              <a:ext uri="{FF2B5EF4-FFF2-40B4-BE49-F238E27FC236}">
                <a16:creationId xmlns:a16="http://schemas.microsoft.com/office/drawing/2014/main" id="{862A7A1B-AEDD-ED06-0C14-0BC450943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729" flipH="1">
            <a:off x="10742587" y="4721207"/>
            <a:ext cx="1289591" cy="182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96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176" y="121476"/>
            <a:ext cx="2947482" cy="2619488"/>
          </a:xfrm>
        </p:spPr>
        <p:txBody>
          <a:bodyPr/>
          <a:lstStyle/>
          <a:p>
            <a:r>
              <a:rPr lang="en-GB" b="1"/>
              <a:t>Maths</a:t>
            </a:r>
          </a:p>
        </p:txBody>
      </p:sp>
      <p:sp>
        <p:nvSpPr>
          <p:cNvPr id="3" name="Content Placeholder 2"/>
          <p:cNvSpPr>
            <a:spLocks noGrp="1"/>
          </p:cNvSpPr>
          <p:nvPr>
            <p:ph idx="1"/>
          </p:nvPr>
        </p:nvSpPr>
        <p:spPr>
          <a:xfrm>
            <a:off x="4065211" y="980022"/>
            <a:ext cx="7315200" cy="5120640"/>
          </a:xfrm>
        </p:spPr>
        <p:txBody>
          <a:bodyPr vert="horz" lIns="91440" tIns="45720" rIns="91440" bIns="45720" rtlCol="0" anchor="t">
            <a:normAutofit fontScale="92500" lnSpcReduction="20000"/>
          </a:bodyPr>
          <a:lstStyle/>
          <a:p>
            <a:pPr>
              <a:buFont typeface="Wingdings" pitchFamily="18" charset="2"/>
              <a:buChar char="v"/>
            </a:pPr>
            <a:r>
              <a:rPr lang="en-GB" b="1">
                <a:solidFill>
                  <a:srgbClr val="FF0000"/>
                </a:solidFill>
              </a:rPr>
              <a:t>In the upcoming term, we will be teaching remaining content areas such as ratio (1:2); rotation and translation (when you move shapes on the 4 quadrants); 3D nets and algebra (including the Nth term and missing numbers). </a:t>
            </a:r>
          </a:p>
          <a:p>
            <a:pPr>
              <a:buFont typeface="Wingdings" pitchFamily="18" charset="2"/>
              <a:buChar char="v"/>
            </a:pPr>
            <a:r>
              <a:rPr lang="en-GB" b="1">
                <a:solidFill>
                  <a:srgbClr val="FF0000"/>
                </a:solidFill>
              </a:rPr>
              <a:t>Whilst studying new knowledge, we will also revisit content previously taught in the term such as the four operations, fractions, decimals and percentages, angles and measurement (including area and perimeter). </a:t>
            </a:r>
          </a:p>
          <a:p>
            <a:pPr>
              <a:buFont typeface="Wingdings" pitchFamily="18" charset="2"/>
              <a:buChar char="v"/>
            </a:pPr>
            <a:r>
              <a:rPr lang="en-GB" b="1">
                <a:solidFill>
                  <a:srgbClr val="FF0000"/>
                </a:solidFill>
              </a:rPr>
              <a:t>Some groups, that focused more on fluency, will be taking their knowledge on further this term by exploring more investigative questions, problem solving and questions that require deeper critical thinking. </a:t>
            </a:r>
          </a:p>
          <a:p>
            <a:pPr>
              <a:buFont typeface="Wingdings" pitchFamily="18" charset="2"/>
              <a:buChar char="v"/>
            </a:pPr>
            <a:r>
              <a:rPr lang="en-GB" b="1">
                <a:solidFill>
                  <a:srgbClr val="FF0000"/>
                </a:solidFill>
              </a:rPr>
              <a:t>All groups will have coverage of the 3 branches of maths: fluency, problem solving and reasoning. All 3 are assessed in the SATs and we will be looking at strategies to aid the children in being successful in these branches such as RUCSAC. </a:t>
            </a:r>
          </a:p>
          <a:p>
            <a:pPr>
              <a:buFont typeface="Wingdings" pitchFamily="18" charset="2"/>
              <a:buChar char="v"/>
            </a:pPr>
            <a:r>
              <a:rPr lang="en-GB" b="1">
                <a:solidFill>
                  <a:srgbClr val="FF0000"/>
                </a:solidFill>
              </a:rPr>
              <a:t>As you have seen from the newsletter, vocabulary is a massive part of what we want the children to develop in Barley Lane. The same is true in maths where they need to know and use subject-specific terminology. </a:t>
            </a:r>
          </a:p>
          <a:p>
            <a:pPr>
              <a:buFont typeface="Wingdings" pitchFamily="18" charset="2"/>
              <a:buChar char="v"/>
            </a:pPr>
            <a:endParaRPr lang="en-GB" b="1">
              <a:solidFill>
                <a:srgbClr val="FF0000"/>
              </a:solidFill>
            </a:endParaRPr>
          </a:p>
          <a:p>
            <a:pPr>
              <a:buFont typeface="Wingdings" pitchFamily="18" charset="2"/>
              <a:buChar char="v"/>
            </a:pPr>
            <a:endParaRPr lang="en-GB" b="1">
              <a:solidFill>
                <a:srgbClr val="FF0000"/>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9" name="Picture 8"/>
          <p:cNvPicPr>
            <a:picLocks noChangeAspect="1"/>
          </p:cNvPicPr>
          <p:nvPr/>
        </p:nvPicPr>
        <p:blipFill rotWithShape="1">
          <a:blip r:embed="rId5"/>
          <a:srcRect l="19504" t="3374" r="9142" b="11609"/>
          <a:stretch/>
        </p:blipFill>
        <p:spPr>
          <a:xfrm>
            <a:off x="180975" y="3743325"/>
            <a:ext cx="3165449" cy="2121524"/>
          </a:xfrm>
          <a:prstGeom prst="rect">
            <a:avLst/>
          </a:prstGeom>
          <a:noFill/>
          <a:ln>
            <a:solidFill>
              <a:schemeClr val="tx1"/>
            </a:solidFill>
          </a:ln>
        </p:spPr>
      </p:pic>
      <p:pic>
        <p:nvPicPr>
          <p:cNvPr id="4098" name="Picture 2" descr="What is ratio? | TheSchoolRun">
            <a:extLst>
              <a:ext uri="{FF2B5EF4-FFF2-40B4-BE49-F238E27FC236}">
                <a16:creationId xmlns:a16="http://schemas.microsoft.com/office/drawing/2014/main" id="{82109D52-601F-97B3-079B-1AC352CA5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658" y="1874471"/>
            <a:ext cx="2498350" cy="155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60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EC1B-98B5-C92D-11A1-A1F67D565E7D}"/>
              </a:ext>
            </a:extLst>
          </p:cNvPr>
          <p:cNvSpPr>
            <a:spLocks noGrp="1"/>
          </p:cNvSpPr>
          <p:nvPr>
            <p:ph type="title"/>
          </p:nvPr>
        </p:nvSpPr>
        <p:spPr>
          <a:xfrm>
            <a:off x="180975" y="202904"/>
            <a:ext cx="2947482" cy="4601183"/>
          </a:xfrm>
        </p:spPr>
        <p:txBody>
          <a:bodyPr/>
          <a:lstStyle/>
          <a:p>
            <a:r>
              <a:rPr lang="en-GB"/>
              <a:t>Maths </a:t>
            </a:r>
            <a:br>
              <a:rPr lang="en-GB"/>
            </a:br>
            <a:r>
              <a:rPr lang="en-GB"/>
              <a:t>(Key advice) </a:t>
            </a:r>
          </a:p>
        </p:txBody>
      </p:sp>
      <p:pic>
        <p:nvPicPr>
          <p:cNvPr id="4" name="Picture 3">
            <a:extLst>
              <a:ext uri="{FF2B5EF4-FFF2-40B4-BE49-F238E27FC236}">
                <a16:creationId xmlns:a16="http://schemas.microsoft.com/office/drawing/2014/main" id="{3A733857-2C3D-24F7-F3AE-5DF349AFAE4C}"/>
              </a:ext>
            </a:extLst>
          </p:cNvPr>
          <p:cNvPicPr>
            <a:picLocks noChangeAspect="1"/>
          </p:cNvPicPr>
          <p:nvPr/>
        </p:nvPicPr>
        <p:blipFill rotWithShape="1">
          <a:blip r:embed="rId2"/>
          <a:srcRect l="19504" t="3374" r="9142" b="11609"/>
          <a:stretch/>
        </p:blipFill>
        <p:spPr>
          <a:xfrm>
            <a:off x="180975" y="3743325"/>
            <a:ext cx="3165449" cy="2121524"/>
          </a:xfrm>
          <a:prstGeom prst="rect">
            <a:avLst/>
          </a:prstGeom>
          <a:noFill/>
          <a:ln>
            <a:solidFill>
              <a:schemeClr val="tx1"/>
            </a:solidFill>
          </a:ln>
        </p:spPr>
      </p:pic>
      <p:pic>
        <p:nvPicPr>
          <p:cNvPr id="5" name="Picture 4">
            <a:extLst>
              <a:ext uri="{FF2B5EF4-FFF2-40B4-BE49-F238E27FC236}">
                <a16:creationId xmlns:a16="http://schemas.microsoft.com/office/drawing/2014/main" id="{3BE21221-FB30-51E0-BBC6-4E156B44C4B2}"/>
              </a:ext>
            </a:extLst>
          </p:cNvPr>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sp>
        <p:nvSpPr>
          <p:cNvPr id="6" name="Content Placeholder 2">
            <a:extLst>
              <a:ext uri="{FF2B5EF4-FFF2-40B4-BE49-F238E27FC236}">
                <a16:creationId xmlns:a16="http://schemas.microsoft.com/office/drawing/2014/main" id="{CE0EBEA5-5302-0F4E-F124-A72AB8330D11}"/>
              </a:ext>
            </a:extLst>
          </p:cNvPr>
          <p:cNvSpPr>
            <a:spLocks noGrp="1"/>
          </p:cNvSpPr>
          <p:nvPr>
            <p:ph idx="1"/>
          </p:nvPr>
        </p:nvSpPr>
        <p:spPr>
          <a:xfrm>
            <a:off x="3749525" y="744209"/>
            <a:ext cx="7315200" cy="5120640"/>
          </a:xfrm>
        </p:spPr>
        <p:txBody>
          <a:bodyPr vert="horz" lIns="91440" tIns="45720" rIns="91440" bIns="45720" rtlCol="0" anchor="t">
            <a:normAutofit/>
          </a:bodyPr>
          <a:lstStyle/>
          <a:p>
            <a:pPr>
              <a:buFont typeface="Wingdings" pitchFamily="18" charset="2"/>
              <a:buChar char="v"/>
            </a:pPr>
            <a:r>
              <a:rPr lang="en-GB" b="1">
                <a:solidFill>
                  <a:srgbClr val="FF0000"/>
                </a:solidFill>
              </a:rPr>
              <a:t>Like English, we will be completing regular arithmetic and reasoning tests. There will continue to be a heavy focus on arithmetic as number skills are key to success and will be important when transitioning to Year 7. </a:t>
            </a:r>
          </a:p>
          <a:p>
            <a:pPr>
              <a:buFont typeface="Wingdings" pitchFamily="18" charset="2"/>
              <a:buChar char="v"/>
            </a:pPr>
            <a:r>
              <a:rPr lang="en-GB" b="1">
                <a:solidFill>
                  <a:srgbClr val="FF0000"/>
                </a:solidFill>
              </a:rPr>
              <a:t>One of the best ways of improving maths is contextualising it in real life situations; it is important for children to realise how maths skills will help them in the future. </a:t>
            </a:r>
          </a:p>
          <a:p>
            <a:pPr>
              <a:buFont typeface="Wingdings" pitchFamily="18" charset="2"/>
              <a:buChar char="v"/>
            </a:pPr>
            <a:r>
              <a:rPr lang="en-GB" b="1">
                <a:solidFill>
                  <a:srgbClr val="FF0000"/>
                </a:solidFill>
              </a:rPr>
              <a:t>Continue to work on basic knowledge, such as timestables, as these are important for being in successful in other areas such as fractions, percentages, ratio, volume and algebra. </a:t>
            </a:r>
          </a:p>
          <a:p>
            <a:pPr>
              <a:buFont typeface="Wingdings" pitchFamily="18" charset="2"/>
              <a:buChar char="v"/>
            </a:pPr>
            <a:r>
              <a:rPr lang="en-GB" b="1">
                <a:solidFill>
                  <a:srgbClr val="FF0000"/>
                </a:solidFill>
              </a:rPr>
              <a:t>We will continue to teach in groups, including the group led by Mrs. Chishty. </a:t>
            </a:r>
          </a:p>
          <a:p>
            <a:pPr>
              <a:buFont typeface="Wingdings" pitchFamily="18" charset="2"/>
              <a:buChar char="v"/>
            </a:pPr>
            <a:endParaRPr lang="en-GB" b="1">
              <a:solidFill>
                <a:srgbClr val="FF0000"/>
              </a:solidFill>
            </a:endParaRPr>
          </a:p>
        </p:txBody>
      </p:sp>
      <p:pic>
        <p:nvPicPr>
          <p:cNvPr id="5122" name="Picture 2" descr="35 SATs Maths Questions Year 6 SATs Reasoning Practice">
            <a:extLst>
              <a:ext uri="{FF2B5EF4-FFF2-40B4-BE49-F238E27FC236}">
                <a16:creationId xmlns:a16="http://schemas.microsoft.com/office/drawing/2014/main" id="{72DFB427-7CDF-E995-E1E4-7C17FF600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5037">
            <a:off x="7671704" y="4606106"/>
            <a:ext cx="2347748" cy="192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9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39" y="0"/>
            <a:ext cx="2947482" cy="3086213"/>
          </a:xfrm>
        </p:spPr>
        <p:txBody>
          <a:bodyPr/>
          <a:lstStyle/>
          <a:p>
            <a:r>
              <a:rPr lang="en-GB" b="1"/>
              <a:t>Science</a:t>
            </a:r>
          </a:p>
        </p:txBody>
      </p:sp>
      <p:sp>
        <p:nvSpPr>
          <p:cNvPr id="3" name="Content Placeholder 2"/>
          <p:cNvSpPr>
            <a:spLocks noGrp="1"/>
          </p:cNvSpPr>
          <p:nvPr>
            <p:ph idx="1"/>
          </p:nvPr>
        </p:nvSpPr>
        <p:spPr>
          <a:xfrm>
            <a:off x="3561654" y="795699"/>
            <a:ext cx="5244099" cy="5349301"/>
          </a:xfrm>
        </p:spPr>
        <p:txBody>
          <a:bodyPr vert="horz" lIns="91440" tIns="45720" rIns="91440" bIns="45720" rtlCol="0" anchor="t">
            <a:normAutofit fontScale="92500" lnSpcReduction="20000"/>
          </a:bodyPr>
          <a:lstStyle/>
          <a:p>
            <a:pPr>
              <a:buFont typeface="Wingdings" pitchFamily="18" charset="2"/>
              <a:buChar char="v"/>
            </a:pPr>
            <a:r>
              <a:rPr lang="en-GB" b="1">
                <a:solidFill>
                  <a:srgbClr val="FF0000"/>
                </a:solidFill>
              </a:rPr>
              <a:t>As our key topic is 'Islands' , the areas of science we will be teaching fit naturally with  other learning.</a:t>
            </a:r>
          </a:p>
          <a:p>
            <a:pPr>
              <a:buFont typeface="Wingdings" pitchFamily="18" charset="2"/>
              <a:buChar char="v"/>
            </a:pPr>
            <a:r>
              <a:rPr lang="en-GB" b="1">
                <a:solidFill>
                  <a:srgbClr val="FF0000"/>
                </a:solidFill>
              </a:rPr>
              <a:t>This includes: </a:t>
            </a:r>
          </a:p>
          <a:p>
            <a:pPr marL="0" indent="0">
              <a:buNone/>
            </a:pPr>
            <a:r>
              <a:rPr lang="en-GB" b="1">
                <a:solidFill>
                  <a:srgbClr val="FF0000"/>
                </a:solidFill>
              </a:rPr>
              <a:t>- exploring the reproductive cycle of plants</a:t>
            </a:r>
          </a:p>
          <a:p>
            <a:pPr marL="0" indent="0">
              <a:buNone/>
            </a:pPr>
            <a:r>
              <a:rPr lang="en-GB" b="1">
                <a:solidFill>
                  <a:srgbClr val="FF0000"/>
                </a:solidFill>
              </a:rPr>
              <a:t>- looking at DNA and extracting the DNA from fruits </a:t>
            </a:r>
          </a:p>
          <a:p>
            <a:pPr marL="0" indent="0">
              <a:buNone/>
            </a:pPr>
            <a:r>
              <a:rPr lang="en-GB" b="1">
                <a:solidFill>
                  <a:srgbClr val="FF0000"/>
                </a:solidFill>
              </a:rPr>
              <a:t>- understanding the work of Darwin and the theory of evolution. </a:t>
            </a:r>
          </a:p>
          <a:p>
            <a:pPr marL="0" indent="0">
              <a:buNone/>
            </a:pPr>
            <a:r>
              <a:rPr lang="en-GB" b="1">
                <a:solidFill>
                  <a:srgbClr val="FF0000"/>
                </a:solidFill>
              </a:rPr>
              <a:t>- investigating the adaptations of animals and how food chains work.</a:t>
            </a:r>
          </a:p>
          <a:p>
            <a:pPr marL="0" indent="0">
              <a:buNone/>
            </a:pPr>
            <a:r>
              <a:rPr lang="en-GB" b="1">
                <a:solidFill>
                  <a:srgbClr val="FF0000"/>
                </a:solidFill>
              </a:rPr>
              <a:t>- observing the differences between rocks and understanding the fossilisation process. </a:t>
            </a:r>
          </a:p>
          <a:p>
            <a:pPr marL="0" indent="0">
              <a:buNone/>
            </a:pPr>
            <a:r>
              <a:rPr lang="en-GB" b="1">
                <a:solidFill>
                  <a:srgbClr val="FF0000"/>
                </a:solidFill>
              </a:rPr>
              <a:t>- we will be working on ‘working scientifically’ which includes being able to conduct fair tests; make predictions and write conclusions.</a:t>
            </a:r>
          </a:p>
          <a:p>
            <a:pPr marL="0" indent="0">
              <a:buNone/>
            </a:pPr>
            <a:r>
              <a:rPr lang="en-GB" b="1">
                <a:solidFill>
                  <a:srgbClr val="FF0000"/>
                </a:solidFill>
              </a:rPr>
              <a:t>Vocabulary, as with all subjects, is important in science and we expect children to use the terminology correctly. </a:t>
            </a:r>
          </a:p>
          <a:p>
            <a:pPr>
              <a:buFont typeface="Wingdings" pitchFamily="18" charset="2"/>
              <a:buChar char="v"/>
            </a:pPr>
            <a:endParaRPr lang="en-GB" b="1">
              <a:solidFill>
                <a:srgbClr val="7030A0"/>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6"/>
          <p:cNvPicPr>
            <a:picLocks noChangeAspect="1"/>
          </p:cNvPicPr>
          <p:nvPr/>
        </p:nvPicPr>
        <p:blipFill>
          <a:blip r:embed="rId5"/>
          <a:stretch>
            <a:fillRect/>
          </a:stretch>
        </p:blipFill>
        <p:spPr>
          <a:xfrm>
            <a:off x="114300" y="3991219"/>
            <a:ext cx="3119431" cy="1733801"/>
          </a:xfrm>
          <a:prstGeom prst="rect">
            <a:avLst/>
          </a:prstGeom>
          <a:noFill/>
          <a:ln>
            <a:solidFill>
              <a:schemeClr val="tx1"/>
            </a:solidFill>
          </a:ln>
        </p:spPr>
      </p:pic>
      <p:pic>
        <p:nvPicPr>
          <p:cNvPr id="6146" name="Picture 2" descr="Plant Reproduction - Explanation and Teaching Ideas - Twinkl">
            <a:extLst>
              <a:ext uri="{FF2B5EF4-FFF2-40B4-BE49-F238E27FC236}">
                <a16:creationId xmlns:a16="http://schemas.microsoft.com/office/drawing/2014/main" id="{32A28B8B-108A-F231-FA14-CE34FABBD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9350" y="227284"/>
            <a:ext cx="2519379" cy="18795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arles Darwin | Biography, Education, Books, Theory of Evolution, &amp; Facts  | Britannica">
            <a:extLst>
              <a:ext uri="{FF2B5EF4-FFF2-40B4-BE49-F238E27FC236}">
                <a16:creationId xmlns:a16="http://schemas.microsoft.com/office/drawing/2014/main" id="{54884ABA-1F16-2E57-1362-A7AC8DD00A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3790" y="2392796"/>
            <a:ext cx="2810498" cy="15809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at are fossils? | The Fossil Collector">
            <a:extLst>
              <a:ext uri="{FF2B5EF4-FFF2-40B4-BE49-F238E27FC236}">
                <a16:creationId xmlns:a16="http://schemas.microsoft.com/office/drawing/2014/main" id="{C6338F36-524C-3D61-3797-3E9F076ADB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6130" y="4393484"/>
            <a:ext cx="3153663" cy="195806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ow DNA Works | HowStuffWorks">
            <a:extLst>
              <a:ext uri="{FF2B5EF4-FFF2-40B4-BE49-F238E27FC236}">
                <a16:creationId xmlns:a16="http://schemas.microsoft.com/office/drawing/2014/main" id="{A6966A44-47B2-936D-36AB-16B73047E8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705" y="193300"/>
            <a:ext cx="1941807" cy="109226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What are the unique adaptations that allow camels to thrive in desert  environments? - Quora">
            <a:extLst>
              <a:ext uri="{FF2B5EF4-FFF2-40B4-BE49-F238E27FC236}">
                <a16:creationId xmlns:a16="http://schemas.microsoft.com/office/drawing/2014/main" id="{B14AE108-1B2B-BFDF-0755-D3D938DD48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839" y="1979659"/>
            <a:ext cx="2270351" cy="17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051685"/>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_x0020_with xmlns="b40d121a-adb5-4ec6-b8f2-521efbd64b66">
      <UserInfo>
        <DisplayName/>
        <AccountId xsi:nil="true"/>
        <AccountType/>
      </UserInfo>
    </Shared_x0020_with>
    <lcf76f155ced4ddcb4097134ff3c332f xmlns="b40d121a-adb5-4ec6-b8f2-521efbd64b66">
      <Terms xmlns="http://schemas.microsoft.com/office/infopath/2007/PartnerControls"/>
    </lcf76f155ced4ddcb4097134ff3c332f>
    <TaxCatchAll xmlns="16651c52-4f11-4f9b-9041-51df56c73f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15F272A04F3C4AAD824D549BE5B228" ma:contentTypeVersion="18" ma:contentTypeDescription="Create a new document." ma:contentTypeScope="" ma:versionID="802941e4de3bf5e900d60034be062bd1">
  <xsd:schema xmlns:xsd="http://www.w3.org/2001/XMLSchema" xmlns:xs="http://www.w3.org/2001/XMLSchema" xmlns:p="http://schemas.microsoft.com/office/2006/metadata/properties" xmlns:ns2="b40d121a-adb5-4ec6-b8f2-521efbd64b66" xmlns:ns3="16651c52-4f11-4f9b-9041-51df56c73f9c" targetNamespace="http://schemas.microsoft.com/office/2006/metadata/properties" ma:root="true" ma:fieldsID="d8ffedbfa10b08279ca3b48a88680886" ns2:_="" ns3:_="">
    <xsd:import namespace="b40d121a-adb5-4ec6-b8f2-521efbd64b66"/>
    <xsd:import namespace="16651c52-4f11-4f9b-9041-51df56c73f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Shared_x0020_with"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d121a-adb5-4ec6-b8f2-521efbd64b6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hared_x0020_with" ma:index="20" nillable="true" ma:displayName="Shared with" ma:list="UserInfo" ma:SearchPeopleOnly="false" ma:SharePointGroup="0" ma:internalName="Shared_x0020_with"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ff5ef56-57b2-4114-a744-e35a9ea4e6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651c52-4f11-4f9b-9041-51df56c73f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14b4200-d525-44c9-9c52-dbd07f9d16b4}" ma:internalName="TaxCatchAll" ma:showField="CatchAllData" ma:web="16651c52-4f11-4f9b-9041-51df56c73f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A7780B-72A8-49BC-9E94-9EB3761D4101}">
  <ds:schemaRefs>
    <ds:schemaRef ds:uri="http://schemas.microsoft.com/office/2006/metadata/properties"/>
    <ds:schemaRef ds:uri="http://schemas.microsoft.com/office/2006/documentManagement/types"/>
    <ds:schemaRef ds:uri="b40d121a-adb5-4ec6-b8f2-521efbd64b66"/>
    <ds:schemaRef ds:uri="http://purl.org/dc/dcmitype/"/>
    <ds:schemaRef ds:uri="http://www.w3.org/XML/1998/namespace"/>
    <ds:schemaRef ds:uri="16651c52-4f11-4f9b-9041-51df56c73f9c"/>
    <ds:schemaRef ds:uri="http://purl.org/dc/elements/1.1/"/>
    <ds:schemaRef ds:uri="http://schemas.openxmlformats.org/package/2006/metadata/core-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FAC0E9B6-726F-477E-90E7-7A2637C4B8E4}">
  <ds:schemaRefs>
    <ds:schemaRef ds:uri="16651c52-4f11-4f9b-9041-51df56c73f9c"/>
    <ds:schemaRef ds:uri="b40d121a-adb5-4ec6-b8f2-521efbd64b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071B4CB-D911-405F-83F8-EB070360EE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0</TotalTime>
  <Words>1984</Words>
  <Application>Microsoft Office PowerPoint</Application>
  <PresentationFormat>Widescreen</PresentationFormat>
  <Paragraphs>119</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Corbel</vt:lpstr>
      <vt:lpstr>Wingdings</vt:lpstr>
      <vt:lpstr>Wingdings 2</vt:lpstr>
      <vt:lpstr>Frame</vt:lpstr>
      <vt:lpstr>Parent  Curriculum  Meeting  Year 6  Monday 8th January 2024</vt:lpstr>
      <vt:lpstr>School Vision and Motto</vt:lpstr>
      <vt:lpstr>Meeting  Outline</vt:lpstr>
      <vt:lpstr>Spring Curriculum Topics</vt:lpstr>
      <vt:lpstr>English (Key Learning)</vt:lpstr>
      <vt:lpstr>English  (Key advice)  </vt:lpstr>
      <vt:lpstr>Maths</vt:lpstr>
      <vt:lpstr>Maths  (Key advice) </vt:lpstr>
      <vt:lpstr>Science</vt:lpstr>
      <vt:lpstr>Foundation Subjects</vt:lpstr>
      <vt:lpstr>Foundation Subjects</vt:lpstr>
      <vt:lpstr>RHE</vt:lpstr>
      <vt:lpstr>Mock SATs Week  Week beginning:12th February</vt:lpstr>
      <vt:lpstr>Communication with Parents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MR Henry</dc:creator>
  <cp:lastModifiedBy>C Knight</cp:lastModifiedBy>
  <cp:revision>2</cp:revision>
  <dcterms:created xsi:type="dcterms:W3CDTF">2018-08-31T18:43:56Z</dcterms:created>
  <dcterms:modified xsi:type="dcterms:W3CDTF">2024-01-26T12:35:51Z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0x0101005A15F272A04F3C4AAD824D549BE5B228</vt:lpwstr>
  </property>
  <property fmtid="{D5CDD505-2E9C-101B-9397-08002B2CF9AE}" pid="3" name="MediaServiceImageTags">
    <vt:lpwstr/>
  </property>
</Properties>
</file>